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79"/>
  </p:notesMasterIdLst>
  <p:sldIdLst>
    <p:sldId id="257" r:id="rId2"/>
    <p:sldId id="398" r:id="rId3"/>
    <p:sldId id="343" r:id="rId4"/>
    <p:sldId id="390" r:id="rId5"/>
    <p:sldId id="391" r:id="rId6"/>
    <p:sldId id="392" r:id="rId7"/>
    <p:sldId id="394" r:id="rId8"/>
    <p:sldId id="393" r:id="rId9"/>
    <p:sldId id="395" r:id="rId10"/>
    <p:sldId id="404" r:id="rId11"/>
    <p:sldId id="396" r:id="rId12"/>
    <p:sldId id="397" r:id="rId13"/>
    <p:sldId id="399" r:id="rId14"/>
    <p:sldId id="400" r:id="rId15"/>
    <p:sldId id="401" r:id="rId16"/>
    <p:sldId id="405" r:id="rId17"/>
    <p:sldId id="410" r:id="rId18"/>
    <p:sldId id="411" r:id="rId19"/>
    <p:sldId id="412" r:id="rId20"/>
    <p:sldId id="413" r:id="rId21"/>
    <p:sldId id="414" r:id="rId22"/>
    <p:sldId id="415" r:id="rId23"/>
    <p:sldId id="355" r:id="rId24"/>
    <p:sldId id="356" r:id="rId25"/>
    <p:sldId id="416" r:id="rId26"/>
    <p:sldId id="417" r:id="rId27"/>
    <p:sldId id="418" r:id="rId28"/>
    <p:sldId id="419" r:id="rId29"/>
    <p:sldId id="420" r:id="rId30"/>
    <p:sldId id="421" r:id="rId31"/>
    <p:sldId id="357" r:id="rId32"/>
    <p:sldId id="422" r:id="rId33"/>
    <p:sldId id="423" r:id="rId34"/>
    <p:sldId id="359" r:id="rId35"/>
    <p:sldId id="360" r:id="rId36"/>
    <p:sldId id="424" r:id="rId37"/>
    <p:sldId id="358" r:id="rId38"/>
    <p:sldId id="425" r:id="rId39"/>
    <p:sldId id="361" r:id="rId40"/>
    <p:sldId id="426" r:id="rId41"/>
    <p:sldId id="427" r:id="rId42"/>
    <p:sldId id="428" r:id="rId43"/>
    <p:sldId id="406" r:id="rId44"/>
    <p:sldId id="407" r:id="rId45"/>
    <p:sldId id="362" r:id="rId46"/>
    <p:sldId id="363" r:id="rId47"/>
    <p:sldId id="408" r:id="rId48"/>
    <p:sldId id="429" r:id="rId49"/>
    <p:sldId id="430" r:id="rId50"/>
    <p:sldId id="431" r:id="rId51"/>
    <p:sldId id="365" r:id="rId52"/>
    <p:sldId id="366" r:id="rId53"/>
    <p:sldId id="367" r:id="rId54"/>
    <p:sldId id="402" r:id="rId55"/>
    <p:sldId id="403" r:id="rId56"/>
    <p:sldId id="368" r:id="rId57"/>
    <p:sldId id="369" r:id="rId58"/>
    <p:sldId id="370" r:id="rId59"/>
    <p:sldId id="371" r:id="rId60"/>
    <p:sldId id="372" r:id="rId61"/>
    <p:sldId id="373" r:id="rId62"/>
    <p:sldId id="374" r:id="rId63"/>
    <p:sldId id="375" r:id="rId64"/>
    <p:sldId id="376" r:id="rId65"/>
    <p:sldId id="377" r:id="rId66"/>
    <p:sldId id="378" r:id="rId67"/>
    <p:sldId id="379" r:id="rId68"/>
    <p:sldId id="380" r:id="rId69"/>
    <p:sldId id="381" r:id="rId70"/>
    <p:sldId id="382" r:id="rId71"/>
    <p:sldId id="383" r:id="rId72"/>
    <p:sldId id="384" r:id="rId73"/>
    <p:sldId id="385" r:id="rId74"/>
    <p:sldId id="386" r:id="rId75"/>
    <p:sldId id="387" r:id="rId76"/>
    <p:sldId id="388" r:id="rId77"/>
    <p:sldId id="389"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2"/>
  </p:normalViewPr>
  <p:slideViewPr>
    <p:cSldViewPr snapToGrid="0" snapToObjects="1" showGuides="1">
      <p:cViewPr varScale="1">
        <p:scale>
          <a:sx n="109" d="100"/>
          <a:sy n="109" d="100"/>
        </p:scale>
        <p:origin x="6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7/13/20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7/13/20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7/13/20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7/13/20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youtube.com/watch?v=8YLdIDOMEZ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#7: </a:t>
            </a:r>
            <a:r>
              <a:rPr lang="en-US" i="1" dirty="0"/>
              <a:t>k</a:t>
            </a:r>
            <a:r>
              <a:rPr lang="en-US" dirty="0"/>
              <a:t>-NN Classification, PCA, and Imputation</a:t>
            </a:r>
            <a:br>
              <a:rPr lang="en-US" dirty="0"/>
            </a:b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04227-0814-5D40-AAE2-74BC857155D7}"/>
              </a:ext>
            </a:extLst>
          </p:cNvPr>
          <p:cNvSpPr>
            <a:spLocks noGrp="1"/>
          </p:cNvSpPr>
          <p:nvPr>
            <p:ph type="title"/>
          </p:nvPr>
        </p:nvSpPr>
        <p:spPr/>
        <p:txBody>
          <a:bodyPr/>
          <a:lstStyle/>
          <a:p>
            <a:r>
              <a:rPr lang="en-US" dirty="0"/>
              <a:t>Estimated Probabilities in </a:t>
            </a:r>
            <a:r>
              <a:rPr lang="en-US" i="1" dirty="0"/>
              <a:t>k</a:t>
            </a:r>
            <a:r>
              <a:rPr lang="en-US" dirty="0"/>
              <a:t>-NN Classification</a:t>
            </a:r>
          </a:p>
        </p:txBody>
      </p:sp>
      <p:sp>
        <p:nvSpPr>
          <p:cNvPr id="4" name="Slide Number Placeholder 3">
            <a:extLst>
              <a:ext uri="{FF2B5EF4-FFF2-40B4-BE49-F238E27FC236}">
                <a16:creationId xmlns:a16="http://schemas.microsoft.com/office/drawing/2014/main" id="{4B7C6689-1C93-5640-9DB1-BB5AFD64CB34}"/>
              </a:ext>
            </a:extLst>
          </p:cNvPr>
          <p:cNvSpPr>
            <a:spLocks noGrp="1"/>
          </p:cNvSpPr>
          <p:nvPr>
            <p:ph type="sldNum" sz="quarter" idx="12"/>
          </p:nvPr>
        </p:nvSpPr>
        <p:spPr/>
        <p:txBody>
          <a:bodyPr/>
          <a:lstStyle/>
          <a:p>
            <a:fld id="{8C616E8F-BF65-1643-9F00-FF84D0665BC6}" type="slidenum">
              <a:rPr lang="en-US" smtClean="0"/>
              <a:t>10</a:t>
            </a:fld>
            <a:endParaRPr lang="en-US"/>
          </a:p>
        </p:txBody>
      </p:sp>
      <p:pic>
        <p:nvPicPr>
          <p:cNvPr id="5" name="Picture 4">
            <a:extLst>
              <a:ext uri="{FF2B5EF4-FFF2-40B4-BE49-F238E27FC236}">
                <a16:creationId xmlns:a16="http://schemas.microsoft.com/office/drawing/2014/main" id="{27CB1828-177B-8242-A62C-AB13863EA8BF}"/>
              </a:ext>
            </a:extLst>
          </p:cNvPr>
          <p:cNvPicPr>
            <a:picLocks noChangeAspect="1"/>
          </p:cNvPicPr>
          <p:nvPr/>
        </p:nvPicPr>
        <p:blipFill>
          <a:blip r:embed="rId2"/>
          <a:stretch>
            <a:fillRect/>
          </a:stretch>
        </p:blipFill>
        <p:spPr>
          <a:xfrm>
            <a:off x="2953834" y="1356401"/>
            <a:ext cx="6284332" cy="4336189"/>
          </a:xfrm>
          <a:prstGeom prst="rect">
            <a:avLst/>
          </a:prstGeom>
        </p:spPr>
      </p:pic>
    </p:spTree>
    <p:extLst>
      <p:ext uri="{BB962C8B-B14F-4D97-AF65-F5344CB8AC3E}">
        <p14:creationId xmlns:p14="http://schemas.microsoft.com/office/powerpoint/2010/main" val="2766613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for Classification (cont.)</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There are some issues that may arise: </a:t>
            </a:r>
          </a:p>
          <a:p>
            <a:pPr marL="457200" indent="-457200">
              <a:buFont typeface="Arial" panose="020B0604020202020204" pitchFamily="34" charset="0"/>
              <a:buChar char="•"/>
            </a:pPr>
            <a:r>
              <a:rPr lang="en-US" dirty="0"/>
              <a:t>How can we handle a tie? </a:t>
            </a:r>
          </a:p>
          <a:p>
            <a:pPr marL="457200" indent="-457200">
              <a:buFont typeface="Arial" panose="020B0604020202020204" pitchFamily="34" charset="0"/>
              <a:buChar char="•"/>
            </a:pPr>
            <a:r>
              <a:rPr lang="en-US" dirty="0"/>
              <a:t>What could be a major problem with always classifying to the most common group amongst the neighbors?</a:t>
            </a:r>
            <a:br>
              <a:rPr lang="en-US" dirty="0"/>
            </a:b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How can we handle this?</a:t>
            </a:r>
            <a:br>
              <a:rPr lang="en-US" dirty="0"/>
            </a:br>
            <a:endParaRPr lang="en-US" dirty="0">
              <a:effectLst/>
            </a:endParaRPr>
          </a:p>
        </p:txBody>
      </p:sp>
    </p:spTree>
    <p:extLst>
      <p:ext uri="{BB962C8B-B14F-4D97-AF65-F5344CB8AC3E}">
        <p14:creationId xmlns:p14="http://schemas.microsoft.com/office/powerpoint/2010/main" val="176337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with Multiple Predictors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could we extend </a:t>
            </a:r>
            <a:r>
              <a:rPr lang="en-US" i="1" dirty="0"/>
              <a:t>k</a:t>
            </a:r>
            <a:r>
              <a:rPr lang="en-US" dirty="0"/>
              <a:t>-NN (both regression and classification) when there are multiple predictors? </a:t>
            </a:r>
          </a:p>
          <a:p>
            <a:r>
              <a:rPr lang="en-US" dirty="0"/>
              <a:t>We would need to define a measure of distance for observations in order to which are the most similar to the observation we are trying to predict. </a:t>
            </a:r>
          </a:p>
          <a:p>
            <a:r>
              <a:rPr lang="en-US" dirty="0"/>
              <a:t>Euclidean distance is a good option. To measure the distance of a new observation, </a:t>
            </a:r>
            <a:r>
              <a:rPr lang="en-US" b="1" i="1" dirty="0"/>
              <a:t>x</a:t>
            </a:r>
            <a:r>
              <a:rPr lang="en-US" baseline="-25000" dirty="0"/>
              <a:t>0</a:t>
            </a:r>
            <a:r>
              <a:rPr lang="en-US" dirty="0"/>
              <a:t> from each observation in the data set, </a:t>
            </a:r>
            <a:r>
              <a:rPr lang="en-US" b="1" i="1" dirty="0"/>
              <a:t>x</a:t>
            </a:r>
            <a:r>
              <a:rPr lang="en-US" i="1" baseline="-25000" dirty="0"/>
              <a:t>i</a:t>
            </a:r>
            <a:r>
              <a:rPr lang="en-US" dirty="0"/>
              <a:t>: </a:t>
            </a:r>
            <a:endParaRPr lang="en-US" dirty="0">
              <a:effectLst/>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1738C6-4043-994F-A49B-8DC7C39C26C9}"/>
                  </a:ext>
                </a:extLst>
              </p:cNvPr>
              <p:cNvSpPr txBox="1"/>
              <p:nvPr/>
            </p:nvSpPr>
            <p:spPr>
              <a:xfrm>
                <a:off x="3718699" y="4526696"/>
                <a:ext cx="4200830" cy="1170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𝐷</m:t>
                          </m:r>
                        </m:e>
                        <m:sup>
                          <m:r>
                            <a:rPr lang="en-US" sz="2600" b="0" i="1" smtClean="0">
                              <a:latin typeface="Cambria Math" panose="02040503050406030204" pitchFamily="18" charset="0"/>
                            </a:rPr>
                            <m:t>2</m:t>
                          </m:r>
                        </m:sup>
                      </m:sSup>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1" i="1" smtClean="0">
                                  <a:latin typeface="Cambria Math" panose="02040503050406030204" pitchFamily="18" charset="0"/>
                                </a:rPr>
                                <m:t>𝒙</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1" i="1" smtClean="0">
                                  <a:latin typeface="Cambria Math" panose="02040503050406030204" pitchFamily="18" charset="0"/>
                                </a:rPr>
                                <m:t>𝒙</m:t>
                              </m:r>
                            </m:e>
                            <m:sub>
                              <m:r>
                                <a:rPr lang="en-US" sz="2600" b="0" i="1" smtClean="0">
                                  <a:latin typeface="Cambria Math" panose="02040503050406030204" pitchFamily="18" charset="0"/>
                                </a:rPr>
                                <m:t>0</m:t>
                              </m:r>
                            </m:sub>
                          </m:sSub>
                        </m:e>
                      </m:d>
                      <m:r>
                        <a:rPr lang="en-US" sz="2600" b="0" i="1" smtClean="0">
                          <a:latin typeface="Cambria Math" panose="02040503050406030204" pitchFamily="18" charset="0"/>
                        </a:rPr>
                        <m:t>=</m:t>
                      </m:r>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r>
                            <a:rPr lang="en-US" sz="2600" b="0" i="1" smtClean="0">
                              <a:latin typeface="Cambria Math" panose="02040503050406030204" pitchFamily="18" charset="0"/>
                            </a:rPr>
                            <m:t>=1</m:t>
                          </m:r>
                        </m:sub>
                        <m:sup>
                          <m:r>
                            <a:rPr lang="en-US" sz="2600" b="0" i="1" smtClean="0">
                              <a:latin typeface="Cambria Math" panose="02040503050406030204" pitchFamily="18" charset="0"/>
                            </a:rPr>
                            <m:t>𝑃</m:t>
                          </m:r>
                        </m:sup>
                        <m:e>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𝑖</m:t>
                                      </m:r>
                                      <m:r>
                                        <a:rPr lang="en-US" sz="2600" b="0" i="1" smtClean="0">
                                          <a:latin typeface="Cambria Math" panose="02040503050406030204" pitchFamily="18" charset="0"/>
                                        </a:rPr>
                                        <m:t>,</m:t>
                                      </m:r>
                                      <m:r>
                                        <a:rPr lang="en-US" sz="2600" b="0" i="1" smtClean="0">
                                          <a:latin typeface="Cambria Math" panose="02040503050406030204" pitchFamily="18" charset="0"/>
                                        </a:rPr>
                                        <m:t>𝑗</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0,</m:t>
                                      </m:r>
                                      <m:r>
                                        <a:rPr lang="en-US" sz="2600" b="0" i="1" smtClean="0">
                                          <a:latin typeface="Cambria Math" panose="02040503050406030204" pitchFamily="18" charset="0"/>
                                        </a:rPr>
                                        <m:t>𝑗</m:t>
                                      </m:r>
                                    </m:sub>
                                  </m:sSub>
                                </m:e>
                              </m:d>
                            </m:e>
                            <m:sup>
                              <m:r>
                                <a:rPr lang="en-US" sz="2600" b="0" i="1" smtClean="0">
                                  <a:latin typeface="Cambria Math" panose="02040503050406030204" pitchFamily="18" charset="0"/>
                                </a:rPr>
                                <m:t>2</m:t>
                              </m:r>
                            </m:sup>
                          </m:sSup>
                        </m:e>
                      </m:nary>
                    </m:oMath>
                  </m:oMathPara>
                </a14:m>
                <a:endParaRPr lang="en-US" sz="2600" dirty="0"/>
              </a:p>
            </p:txBody>
          </p:sp>
        </mc:Choice>
        <mc:Fallback xmlns="">
          <p:sp>
            <p:nvSpPr>
              <p:cNvPr id="5" name="TextBox 4">
                <a:extLst>
                  <a:ext uri="{FF2B5EF4-FFF2-40B4-BE49-F238E27FC236}">
                    <a16:creationId xmlns:a16="http://schemas.microsoft.com/office/drawing/2014/main" id="{971738C6-4043-994F-A49B-8DC7C39C26C9}"/>
                  </a:ext>
                </a:extLst>
              </p:cNvPr>
              <p:cNvSpPr txBox="1">
                <a:spLocks noRot="1" noChangeAspect="1" noMove="1" noResize="1" noEditPoints="1" noAdjustHandles="1" noChangeArrowheads="1" noChangeShapeType="1" noTextEdit="1"/>
              </p:cNvSpPr>
              <p:nvPr/>
            </p:nvSpPr>
            <p:spPr>
              <a:xfrm>
                <a:off x="3718699" y="4526696"/>
                <a:ext cx="4200830" cy="1170320"/>
              </a:xfrm>
              <a:prstGeom prst="rect">
                <a:avLst/>
              </a:prstGeom>
              <a:blipFill>
                <a:blip r:embed="rId2"/>
                <a:stretch>
                  <a:fillRect l="-1205" t="-109574" b="-163830"/>
                </a:stretch>
              </a:blipFill>
            </p:spPr>
            <p:txBody>
              <a:bodyPr/>
              <a:lstStyle/>
              <a:p>
                <a:r>
                  <a:rPr lang="en-US">
                    <a:noFill/>
                  </a:rPr>
                  <a:t> </a:t>
                </a:r>
              </a:p>
            </p:txBody>
          </p:sp>
        </mc:Fallback>
      </mc:AlternateContent>
    </p:spTree>
    <p:extLst>
      <p:ext uri="{BB962C8B-B14F-4D97-AF65-F5344CB8AC3E}">
        <p14:creationId xmlns:p14="http://schemas.microsoft.com/office/powerpoint/2010/main" val="2961286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with Multiple Predictors (cont.)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But what must we be careful about when measuring distance? </a:t>
            </a:r>
          </a:p>
          <a:p>
            <a:endParaRPr lang="en-US" sz="1200" dirty="0"/>
          </a:p>
          <a:p>
            <a:r>
              <a:rPr lang="en-US" dirty="0"/>
              <a:t>1. Differences in variability in our predictors! </a:t>
            </a:r>
          </a:p>
          <a:p>
            <a:r>
              <a:rPr lang="en-US" dirty="0"/>
              <a:t>2. Having a mixture of quantitative and categorical predictors. </a:t>
            </a:r>
          </a:p>
          <a:p>
            <a:endParaRPr lang="en-US" sz="1200" dirty="0"/>
          </a:p>
          <a:p>
            <a:r>
              <a:rPr lang="en-US" dirty="0"/>
              <a:t>So what should be good practice? To determine closest neighbors when </a:t>
            </a:r>
            <a:r>
              <a:rPr lang="en-US" i="1" dirty="0"/>
              <a:t>p</a:t>
            </a:r>
            <a:r>
              <a:rPr lang="en-US" dirty="0"/>
              <a:t> &gt; 1, you should first standardize the predictors! And you can even standardize the binaries if you want to include them. </a:t>
            </a:r>
          </a:p>
          <a:p>
            <a:endParaRPr lang="en-US" sz="1200" dirty="0"/>
          </a:p>
          <a:p>
            <a:r>
              <a:rPr lang="en-US" dirty="0"/>
              <a:t>How else could we determine closeness in this multi-dimensional setting? </a:t>
            </a:r>
            <a:endParaRPr lang="en-US" dirty="0">
              <a:effectLst/>
            </a:endParaRPr>
          </a:p>
        </p:txBody>
      </p:sp>
    </p:spTree>
    <p:extLst>
      <p:ext uri="{BB962C8B-B14F-4D97-AF65-F5344CB8AC3E}">
        <p14:creationId xmlns:p14="http://schemas.microsoft.com/office/powerpoint/2010/main" val="394814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Classification in Python</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4468877" cy="5375442"/>
          </a:xfrm>
        </p:spPr>
        <p:txBody>
          <a:bodyPr/>
          <a:lstStyle/>
          <a:p>
            <a:r>
              <a:rPr lang="en-US" dirty="0"/>
              <a:t>Performing </a:t>
            </a:r>
            <a:r>
              <a:rPr lang="en-US" dirty="0" err="1"/>
              <a:t>kNN</a:t>
            </a:r>
            <a:r>
              <a:rPr lang="en-US" dirty="0"/>
              <a:t> classification in python is done via </a:t>
            </a:r>
            <a:r>
              <a:rPr lang="en-US" b="1" dirty="0" err="1">
                <a:solidFill>
                  <a:schemeClr val="tx1"/>
                </a:solidFill>
                <a:latin typeface="Courier New" panose="02070309020205020404" pitchFamily="49" charset="0"/>
                <a:cs typeface="Courier New" panose="02070309020205020404" pitchFamily="49" charset="0"/>
              </a:rPr>
              <a:t>KNeighborsClassifier</a:t>
            </a:r>
            <a:r>
              <a:rPr lang="en-US" dirty="0">
                <a:solidFill>
                  <a:schemeClr val="tx1"/>
                </a:solidFill>
                <a:latin typeface="Courier New" panose="02070309020205020404" pitchFamily="49" charset="0"/>
                <a:cs typeface="Courier New" panose="02070309020205020404" pitchFamily="49" charset="0"/>
              </a:rPr>
              <a:t> </a:t>
            </a:r>
            <a:r>
              <a:rPr lang="en-US" dirty="0"/>
              <a:t>in  </a:t>
            </a:r>
            <a:r>
              <a:rPr lang="en-US" b="1" dirty="0" err="1">
                <a:latin typeface="Courier New" panose="02070309020205020404" pitchFamily="49" charset="0"/>
                <a:cs typeface="Courier New" panose="02070309020205020404" pitchFamily="49" charset="0"/>
              </a:rPr>
              <a:t>sklearn</a:t>
            </a:r>
            <a:r>
              <a:rPr lang="en-US" b="1" dirty="0" err="1"/>
              <a:t>.</a:t>
            </a:r>
            <a:r>
              <a:rPr lang="en-US" b="1" dirty="0" err="1">
                <a:solidFill>
                  <a:schemeClr val="tx1"/>
                </a:solidFill>
                <a:latin typeface="Courier New" panose="02070309020205020404" pitchFamily="49" charset="0"/>
                <a:cs typeface="Courier New" panose="02070309020205020404" pitchFamily="49" charset="0"/>
              </a:rPr>
              <a:t>neighbors</a:t>
            </a:r>
            <a:r>
              <a:rPr lang="en-US" b="1" dirty="0">
                <a:solidFill>
                  <a:schemeClr val="tx1"/>
                </a:solidFill>
                <a:latin typeface="Courier New" panose="02070309020205020404" pitchFamily="49" charset="0"/>
                <a:cs typeface="Courier New" panose="02070309020205020404" pitchFamily="49" charset="0"/>
              </a:rPr>
              <a:t>.</a:t>
            </a:r>
            <a:endParaRPr lang="en-US" dirty="0"/>
          </a:p>
          <a:p>
            <a:endParaRPr lang="en-US" dirty="0"/>
          </a:p>
          <a:p>
            <a:r>
              <a:rPr lang="en-US" dirty="0"/>
              <a:t>An example:</a:t>
            </a:r>
          </a:p>
          <a:p>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1FC9C962-D3EA-CD49-9F13-E3BE176D774F}"/>
              </a:ext>
            </a:extLst>
          </p:cNvPr>
          <p:cNvPicPr>
            <a:picLocks noChangeAspect="1"/>
          </p:cNvPicPr>
          <p:nvPr/>
        </p:nvPicPr>
        <p:blipFill>
          <a:blip r:embed="rId2"/>
          <a:stretch>
            <a:fillRect/>
          </a:stretch>
        </p:blipFill>
        <p:spPr>
          <a:xfrm>
            <a:off x="5654040" y="860784"/>
            <a:ext cx="5836920" cy="5438416"/>
          </a:xfrm>
          <a:prstGeom prst="rect">
            <a:avLst/>
          </a:prstGeom>
        </p:spPr>
      </p:pic>
    </p:spTree>
    <p:extLst>
      <p:ext uri="{BB962C8B-B14F-4D97-AF65-F5344CB8AC3E}">
        <p14:creationId xmlns:p14="http://schemas.microsoft.com/office/powerpoint/2010/main" val="363487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Classification Boundaries in </a:t>
            </a:r>
            <a:r>
              <a:rPr lang="en-US" i="1" dirty="0"/>
              <a:t>k</a:t>
            </a:r>
            <a:r>
              <a:rPr lang="en-US" dirty="0"/>
              <a:t>-NN Classification</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326994"/>
            <a:ext cx="10327008" cy="5226205"/>
          </a:xfrm>
        </p:spPr>
        <p:txBody>
          <a:bodyPr/>
          <a:lstStyle/>
          <a:p>
            <a:r>
              <a:rPr lang="en-US" dirty="0"/>
              <a:t>What will the classification boundaries look line in </a:t>
            </a:r>
            <a:r>
              <a:rPr lang="en-US" i="1" dirty="0"/>
              <a:t>k</a:t>
            </a:r>
            <a:r>
              <a:rPr lang="en-US" dirty="0"/>
              <a:t>-NN classification?  With one predictors?  With 2 predictors?  With 3+ predictors?</a:t>
            </a:r>
          </a:p>
          <a:p>
            <a:endParaRPr lang="en-US" sz="900" dirty="0"/>
          </a:p>
          <a:p>
            <a:r>
              <a:rPr lang="en-US" dirty="0"/>
              <a:t>How can we visualize these?  In 1D?  In 2D?  In 3D+?</a:t>
            </a:r>
          </a:p>
          <a:p>
            <a:endParaRPr lang="en-US" sz="900" dirty="0"/>
          </a:p>
          <a:p>
            <a:r>
              <a:rPr lang="en-US" dirty="0"/>
              <a:t>How do they compare to Logistic </a:t>
            </a:r>
            <a:br>
              <a:rPr lang="en-US" dirty="0"/>
            </a:br>
            <a:r>
              <a:rPr lang="en-US" dirty="0"/>
              <a:t>Regression classification boundaries?</a:t>
            </a:r>
          </a:p>
        </p:txBody>
      </p:sp>
      <p:pic>
        <p:nvPicPr>
          <p:cNvPr id="4" name="Picture 3">
            <a:extLst>
              <a:ext uri="{FF2B5EF4-FFF2-40B4-BE49-F238E27FC236}">
                <a16:creationId xmlns:a16="http://schemas.microsoft.com/office/drawing/2014/main" id="{B0C60017-6F2B-004C-A017-491CC9FC5970}"/>
              </a:ext>
            </a:extLst>
          </p:cNvPr>
          <p:cNvPicPr>
            <a:picLocks noChangeAspect="1"/>
          </p:cNvPicPr>
          <p:nvPr/>
        </p:nvPicPr>
        <p:blipFill>
          <a:blip r:embed="rId2"/>
          <a:stretch>
            <a:fillRect/>
          </a:stretch>
        </p:blipFill>
        <p:spPr>
          <a:xfrm>
            <a:off x="6426498" y="2898202"/>
            <a:ext cx="4733925" cy="3246120"/>
          </a:xfrm>
          <a:prstGeom prst="rect">
            <a:avLst/>
          </a:prstGeom>
        </p:spPr>
      </p:pic>
    </p:spTree>
    <p:extLst>
      <p:ext uri="{BB962C8B-B14F-4D97-AF65-F5344CB8AC3E}">
        <p14:creationId xmlns:p14="http://schemas.microsoft.com/office/powerpoint/2010/main" val="330776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Interaction Terms and Unique Parameterizations</a:t>
            </a:r>
          </a:p>
        </p:txBody>
      </p:sp>
    </p:spTree>
    <p:extLst>
      <p:ext uri="{BB962C8B-B14F-4D97-AF65-F5344CB8AC3E}">
        <p14:creationId xmlns:p14="http://schemas.microsoft.com/office/powerpoint/2010/main" val="1466529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6A593-48D3-294C-875B-86F6B3663078}"/>
              </a:ext>
            </a:extLst>
          </p:cNvPr>
          <p:cNvSpPr>
            <a:spLocks noGrp="1"/>
          </p:cNvSpPr>
          <p:nvPr>
            <p:ph type="title"/>
          </p:nvPr>
        </p:nvSpPr>
        <p:spPr/>
        <p:txBody>
          <a:bodyPr/>
          <a:lstStyle/>
          <a:p>
            <a:r>
              <a:rPr lang="en-US" dirty="0"/>
              <a:t>NYC Taxi vs. Uber</a:t>
            </a:r>
          </a:p>
        </p:txBody>
      </p:sp>
      <p:sp>
        <p:nvSpPr>
          <p:cNvPr id="3" name="Content Placeholder 2">
            <a:extLst>
              <a:ext uri="{FF2B5EF4-FFF2-40B4-BE49-F238E27FC236}">
                <a16:creationId xmlns:a16="http://schemas.microsoft.com/office/drawing/2014/main" id="{706C3742-EBA2-E94D-B891-918AE6051989}"/>
              </a:ext>
            </a:extLst>
          </p:cNvPr>
          <p:cNvSpPr>
            <a:spLocks noGrp="1"/>
          </p:cNvSpPr>
          <p:nvPr>
            <p:ph idx="1"/>
          </p:nvPr>
        </p:nvSpPr>
        <p:spPr>
          <a:xfrm>
            <a:off x="833415" y="1177758"/>
            <a:ext cx="10478598" cy="2111143"/>
          </a:xfrm>
        </p:spPr>
        <p:txBody>
          <a:bodyPr/>
          <a:lstStyle/>
          <a:p>
            <a:r>
              <a:rPr lang="en-US" dirty="0"/>
              <a:t>We’d like to compare Taxi and Uber rides in NYC (for example, how much the fare costs based on length of trip, time of day, location, etc.).</a:t>
            </a:r>
          </a:p>
          <a:p>
            <a:r>
              <a:rPr lang="en-US" dirty="0"/>
              <a:t>A public dataset has 1.9 million Taxi and Uber trips. Each trip is described by </a:t>
            </a:r>
            <a:r>
              <a:rPr lang="en-US" i="1" dirty="0"/>
              <a:t>p</a:t>
            </a:r>
            <a:r>
              <a:rPr lang="en-US" dirty="0"/>
              <a:t> = 23 useable predictors (and 1 response variable).</a:t>
            </a:r>
          </a:p>
        </p:txBody>
      </p:sp>
      <p:sp>
        <p:nvSpPr>
          <p:cNvPr id="4" name="Slide Number Placeholder 3">
            <a:extLst>
              <a:ext uri="{FF2B5EF4-FFF2-40B4-BE49-F238E27FC236}">
                <a16:creationId xmlns:a16="http://schemas.microsoft.com/office/drawing/2014/main" id="{C325E786-B8CE-0541-BA5B-ABA378062A26}"/>
              </a:ext>
            </a:extLst>
          </p:cNvPr>
          <p:cNvSpPr>
            <a:spLocks noGrp="1"/>
          </p:cNvSpPr>
          <p:nvPr>
            <p:ph type="sldNum" sz="quarter" idx="12"/>
          </p:nvPr>
        </p:nvSpPr>
        <p:spPr/>
        <p:txBody>
          <a:bodyPr/>
          <a:lstStyle/>
          <a:p>
            <a:fld id="{8C616E8F-BF65-1643-9F00-FF84D0665BC6}" type="slidenum">
              <a:rPr lang="en-US" smtClean="0"/>
              <a:t>17</a:t>
            </a:fld>
            <a:endParaRPr lang="en-US"/>
          </a:p>
        </p:txBody>
      </p:sp>
      <p:pic>
        <p:nvPicPr>
          <p:cNvPr id="5" name="Picture 4">
            <a:extLst>
              <a:ext uri="{FF2B5EF4-FFF2-40B4-BE49-F238E27FC236}">
                <a16:creationId xmlns:a16="http://schemas.microsoft.com/office/drawing/2014/main" id="{BC852493-A3E4-F946-BE34-171E92331A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7298" y="3177388"/>
            <a:ext cx="10205884" cy="2943681"/>
          </a:xfrm>
          <a:prstGeom prst="rect">
            <a:avLst/>
          </a:prstGeom>
        </p:spPr>
      </p:pic>
    </p:spTree>
    <p:extLst>
      <p:ext uri="{BB962C8B-B14F-4D97-AF65-F5344CB8AC3E}">
        <p14:creationId xmlns:p14="http://schemas.microsoft.com/office/powerpoint/2010/main" val="4234852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BA82-8677-7744-A442-0FC845918A20}"/>
              </a:ext>
            </a:extLst>
          </p:cNvPr>
          <p:cNvSpPr>
            <a:spLocks noGrp="1"/>
          </p:cNvSpPr>
          <p:nvPr>
            <p:ph type="title"/>
          </p:nvPr>
        </p:nvSpPr>
        <p:spPr/>
        <p:txBody>
          <a:bodyPr/>
          <a:lstStyle/>
          <a:p>
            <a:r>
              <a:rPr lang="en-US" dirty="0"/>
              <a:t>Interaction Terms: A Review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ADC9EE-D3D7-5542-A540-66CC02FC1D0E}"/>
                  </a:ext>
                </a:extLst>
              </p:cNvPr>
              <p:cNvSpPr>
                <a:spLocks noGrp="1"/>
              </p:cNvSpPr>
              <p:nvPr>
                <p:ph idx="1"/>
              </p:nvPr>
            </p:nvSpPr>
            <p:spPr>
              <a:xfrm>
                <a:off x="833415" y="1177758"/>
                <a:ext cx="10327008" cy="5134142"/>
              </a:xfrm>
            </p:spPr>
            <p:txBody>
              <a:bodyPr/>
              <a:lstStyle/>
              <a:p>
                <a:r>
                  <a:rPr lang="en-US" dirty="0"/>
                  <a:t>Recall that an interaction term between predictors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r>
                  <a:rPr lang="en-US" dirty="0"/>
                  <a:t> can be incorporated into a regression model by including the multiplicative (i.e. cross) term in the model, for example </a:t>
                </a:r>
              </a:p>
              <a:p>
                <a:endParaRPr lang="en-US" dirty="0"/>
              </a:p>
              <a:p>
                <a:pPr algn="ctr"/>
                <a:r>
                  <a:rPr lang="en-US" dirty="0"/>
                  <a:t>	</a:t>
                </a:r>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𝛽</m:t>
                        </m:r>
                      </m:e>
                      <m:sub>
                        <m:r>
                          <a:rPr lang="en-US" sz="3200" i="1">
                            <a:latin typeface="Cambria Math" panose="02040503050406030204" pitchFamily="18" charset="0"/>
                          </a:rPr>
                          <m:t>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𝛽</m:t>
                        </m:r>
                      </m:e>
                      <m:sub>
                        <m:r>
                          <a:rPr lang="en-US" sz="3200" b="0" i="1" smtClean="0">
                            <a:latin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b="0" i="1" smtClean="0">
                            <a:latin typeface="Cambria Math" panose="02040503050406030204" pitchFamily="18" charset="0"/>
                          </a:rPr>
                          <m:t>2</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𝛽</m:t>
                        </m:r>
                      </m:e>
                      <m:sub>
                        <m:r>
                          <a:rPr lang="en-US" sz="3200" b="0" i="1" smtClean="0">
                            <a:latin typeface="Cambria Math" panose="02040503050406030204" pitchFamily="18" charset="0"/>
                          </a:rPr>
                          <m:t>3</m:t>
                        </m:r>
                      </m:sub>
                    </m:sSub>
                    <m:sSub>
                      <m:sSubPr>
                        <m:ctrlPr>
                          <a:rPr lang="en-US" sz="3200" i="1">
                            <a:latin typeface="Cambria Math" panose="02040503050406030204" pitchFamily="18" charset="0"/>
                          </a:rPr>
                        </m:ctrlPr>
                      </m:sSubPr>
                      <m:e>
                        <m:r>
                          <a:rPr lang="en-US" sz="3200" b="0" i="1" smtClean="0">
                            <a:latin typeface="Cambria Math" panose="02040503050406030204" pitchFamily="18" charset="0"/>
                          </a:rPr>
                          <m:t>(</m:t>
                        </m:r>
                        <m:r>
                          <a:rPr lang="en-US" sz="3200" i="1">
                            <a:latin typeface="Cambria Math" panose="02040503050406030204" pitchFamily="18" charset="0"/>
                          </a:rPr>
                          <m:t>𝑋</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𝜀</m:t>
                    </m:r>
                  </m:oMath>
                </a14:m>
                <a:endParaRPr lang="en-US" sz="3200" dirty="0"/>
              </a:p>
              <a:p>
                <a:pPr algn="ctr"/>
                <a:endParaRPr lang="en-US" dirty="0">
                  <a:effectLst/>
                </a:endParaRPr>
              </a:p>
              <a:p>
                <a:r>
                  <a:rPr lang="en-US" dirty="0"/>
                  <a:t>Suppose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dirty="0"/>
                  <a:t> is a binary predictor indicating whether a NYC ride pickup is a taxi or an Uber,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r>
                  <a:rPr lang="en-US" dirty="0"/>
                  <a:t> is the length of the trip, and </a:t>
                </a:r>
                <a14:m>
                  <m:oMath xmlns:m="http://schemas.openxmlformats.org/officeDocument/2006/math">
                    <m:r>
                      <a:rPr lang="en-US" i="1">
                        <a:latin typeface="Cambria Math" panose="02040503050406030204" pitchFamily="18" charset="0"/>
                      </a:rPr>
                      <m:t>𝑌</m:t>
                    </m:r>
                  </m:oMath>
                </a14:m>
                <a:r>
                  <a:rPr lang="en-US" dirty="0"/>
                  <a:t> is the fare for the ride. </a:t>
                </a:r>
              </a:p>
              <a:p>
                <a:r>
                  <a:rPr lang="en-US" dirty="0"/>
                  <a:t>What is the interpretation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a14:m>
                <a:r>
                  <a:rPr lang="el-GR" dirty="0"/>
                  <a:t>? </a:t>
                </a:r>
              </a:p>
              <a:p>
                <a:endParaRPr lang="en-US" dirty="0"/>
              </a:p>
            </p:txBody>
          </p:sp>
        </mc:Choice>
        <mc:Fallback xmlns="">
          <p:sp>
            <p:nvSpPr>
              <p:cNvPr id="3" name="Content Placeholder 2">
                <a:extLst>
                  <a:ext uri="{FF2B5EF4-FFF2-40B4-BE49-F238E27FC236}">
                    <a16:creationId xmlns:a16="http://schemas.microsoft.com/office/drawing/2014/main" id="{83ADC9EE-D3D7-5542-A540-66CC02FC1D0E}"/>
                  </a:ext>
                </a:extLst>
              </p:cNvPr>
              <p:cNvSpPr>
                <a:spLocks noGrp="1" noRot="1" noChangeAspect="1" noMove="1" noResize="1" noEditPoints="1" noAdjustHandles="1" noChangeArrowheads="1" noChangeShapeType="1" noTextEdit="1"/>
              </p:cNvSpPr>
              <p:nvPr>
                <p:ph idx="1"/>
              </p:nvPr>
            </p:nvSpPr>
            <p:spPr>
              <a:xfrm>
                <a:off x="833415" y="1177758"/>
                <a:ext cx="10327008" cy="5134142"/>
              </a:xfrm>
              <a:blipFill>
                <a:blip r:embed="rId2"/>
                <a:stretch>
                  <a:fillRect l="-1229" t="-1235" r="-7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690F196-92AE-6448-AC14-12343E51390E}"/>
              </a:ext>
            </a:extLst>
          </p:cNvPr>
          <p:cNvSpPr>
            <a:spLocks noGrp="1"/>
          </p:cNvSpPr>
          <p:nvPr>
            <p:ph type="sldNum" sz="quarter" idx="12"/>
          </p:nvPr>
        </p:nvSpPr>
        <p:spPr/>
        <p:txBody>
          <a:bodyPr/>
          <a:lstStyle/>
          <a:p>
            <a:fld id="{8C616E8F-BF65-1643-9F00-FF84D0665BC6}" type="slidenum">
              <a:rPr lang="en-US" smtClean="0"/>
              <a:t>18</a:t>
            </a:fld>
            <a:endParaRPr lang="en-US"/>
          </a:p>
        </p:txBody>
      </p:sp>
    </p:spTree>
    <p:extLst>
      <p:ext uri="{BB962C8B-B14F-4D97-AF65-F5344CB8AC3E}">
        <p14:creationId xmlns:p14="http://schemas.microsoft.com/office/powerpoint/2010/main" val="659835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BA82-8677-7744-A442-0FC845918A20}"/>
              </a:ext>
            </a:extLst>
          </p:cNvPr>
          <p:cNvSpPr>
            <a:spLocks noGrp="1"/>
          </p:cNvSpPr>
          <p:nvPr>
            <p:ph type="title"/>
          </p:nvPr>
        </p:nvSpPr>
        <p:spPr/>
        <p:txBody>
          <a:bodyPr/>
          <a:lstStyle/>
          <a:p>
            <a:r>
              <a:rPr lang="en-US" dirty="0"/>
              <a:t>Including Interaction Terms in Models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ADC9EE-D3D7-5542-A540-66CC02FC1D0E}"/>
                  </a:ext>
                </a:extLst>
              </p:cNvPr>
              <p:cNvSpPr>
                <a:spLocks noGrp="1"/>
              </p:cNvSpPr>
              <p:nvPr>
                <p:ph idx="1"/>
              </p:nvPr>
            </p:nvSpPr>
            <p:spPr>
              <a:xfrm>
                <a:off x="833415" y="1226634"/>
                <a:ext cx="10327008" cy="5085266"/>
              </a:xfrm>
            </p:spPr>
            <p:txBody>
              <a:bodyPr/>
              <a:lstStyle/>
              <a:p>
                <a:r>
                  <a:rPr lang="en-US" dirty="0"/>
                  <a:t>Recall that to avoid overfitting, we sometimes elect to exclude a number of terms in a linear model. </a:t>
                </a:r>
              </a:p>
              <a:p>
                <a:endParaRPr lang="en-US" sz="1200" dirty="0"/>
              </a:p>
              <a:p>
                <a:r>
                  <a:rPr lang="en-US" dirty="0"/>
                  <a:t>It is standard practice to always include the </a:t>
                </a:r>
                <a:r>
                  <a:rPr lang="en-US" b="1" i="1" dirty="0"/>
                  <a:t>main effects </a:t>
                </a:r>
                <a:r>
                  <a:rPr lang="en-US" dirty="0"/>
                  <a:t>in the model. That is, we always include the terms involving only one predictor,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 </m:t>
                    </m:r>
                  </m:oMath>
                </a14:m>
                <a:r>
                  <a:rPr lang="en-US" dirty="0"/>
                  <a:t>etc. </a:t>
                </a:r>
              </a:p>
              <a:p>
                <a:endParaRPr lang="en-US" sz="1200" dirty="0"/>
              </a:p>
              <a:p>
                <a:r>
                  <a:rPr lang="en-US" b="1" dirty="0"/>
                  <a:t>Question: </a:t>
                </a:r>
                <a:r>
                  <a:rPr lang="en-US" dirty="0"/>
                  <a:t>Why are the </a:t>
                </a:r>
                <a:r>
                  <a:rPr lang="en-US" b="1" i="1" dirty="0"/>
                  <a:t>main effects </a:t>
                </a:r>
                <a:r>
                  <a:rPr lang="en-US" dirty="0"/>
                  <a:t>important? </a:t>
                </a:r>
              </a:p>
              <a:p>
                <a:endParaRPr lang="en-US" sz="1200" dirty="0"/>
              </a:p>
              <a:p>
                <a:r>
                  <a:rPr lang="en-US" b="1" dirty="0"/>
                  <a:t>Question: </a:t>
                </a:r>
                <a:r>
                  <a:rPr lang="en-US" dirty="0"/>
                  <a:t>In what type of model would it make sense to include the interaction term without one of the main effects? </a:t>
                </a:r>
              </a:p>
              <a:p>
                <a:endParaRPr lang="en-US" dirty="0"/>
              </a:p>
            </p:txBody>
          </p:sp>
        </mc:Choice>
        <mc:Fallback xmlns="">
          <p:sp>
            <p:nvSpPr>
              <p:cNvPr id="3" name="Content Placeholder 2">
                <a:extLst>
                  <a:ext uri="{FF2B5EF4-FFF2-40B4-BE49-F238E27FC236}">
                    <a16:creationId xmlns:a16="http://schemas.microsoft.com/office/drawing/2014/main" id="{83ADC9EE-D3D7-5542-A540-66CC02FC1D0E}"/>
                  </a:ext>
                </a:extLst>
              </p:cNvPr>
              <p:cNvSpPr>
                <a:spLocks noGrp="1" noRot="1" noChangeAspect="1" noMove="1" noResize="1" noEditPoints="1" noAdjustHandles="1" noChangeArrowheads="1" noChangeShapeType="1" noTextEdit="1"/>
              </p:cNvSpPr>
              <p:nvPr>
                <p:ph idx="1"/>
              </p:nvPr>
            </p:nvSpPr>
            <p:spPr>
              <a:xfrm>
                <a:off x="833415" y="1226634"/>
                <a:ext cx="10327008" cy="5085266"/>
              </a:xfrm>
              <a:blipFill>
                <a:blip r:embed="rId2"/>
                <a:stretch>
                  <a:fillRect l="-1229" t="-1247" r="-15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690F196-92AE-6448-AC14-12343E51390E}"/>
              </a:ext>
            </a:extLst>
          </p:cNvPr>
          <p:cNvSpPr>
            <a:spLocks noGrp="1"/>
          </p:cNvSpPr>
          <p:nvPr>
            <p:ph type="sldNum" sz="quarter" idx="12"/>
          </p:nvPr>
        </p:nvSpPr>
        <p:spPr/>
        <p:txBody>
          <a:bodyPr/>
          <a:lstStyle/>
          <a:p>
            <a:fld id="{8C616E8F-BF65-1643-9F00-FF84D0665BC6}" type="slidenum">
              <a:rPr lang="en-US" smtClean="0"/>
              <a:t>19</a:t>
            </a:fld>
            <a:endParaRPr lang="en-US"/>
          </a:p>
        </p:txBody>
      </p:sp>
    </p:spTree>
    <p:extLst>
      <p:ext uri="{BB962C8B-B14F-4D97-AF65-F5344CB8AC3E}">
        <p14:creationId xmlns:p14="http://schemas.microsoft.com/office/powerpoint/2010/main" val="4123037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1014092" y="1252025"/>
            <a:ext cx="9552308" cy="4917486"/>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r>
              <a:rPr lang="en-US" sz="2800" b="1" dirty="0">
                <a:solidFill>
                  <a:schemeClr val="accent1">
                    <a:lumMod val="75000"/>
                  </a:schemeClr>
                </a:solidFill>
                <a:latin typeface="Calibri" panose="020F0502020204030204" pitchFamily="34" charset="0"/>
                <a:cs typeface="Calibri" panose="020F0502020204030204" pitchFamily="34" charset="0"/>
              </a:rPr>
              <a:t>HW3 </a:t>
            </a:r>
            <a:r>
              <a:rPr lang="en-US" sz="2800" dirty="0">
                <a:latin typeface="Calibri" panose="020F0502020204030204" pitchFamily="34" charset="0"/>
                <a:cs typeface="Calibri" panose="020F0502020204030204" pitchFamily="34" charset="0"/>
              </a:rPr>
              <a:t>is due tomorrow (Tues, July 14) at 11:59pm</a:t>
            </a:r>
          </a:p>
          <a:p>
            <a:pPr marL="857212" lvl="1" indent="-457189">
              <a:spcAft>
                <a:spcPts val="500"/>
              </a:spcAft>
              <a:buFont typeface="Arial" charset="0"/>
              <a:buChar char="•"/>
            </a:pPr>
            <a:r>
              <a:rPr lang="en-US" b="1" dirty="0">
                <a:solidFill>
                  <a:schemeClr val="accent1">
                    <a:lumMod val="75000"/>
                  </a:schemeClr>
                </a:solidFill>
                <a:latin typeface="Calibri" panose="020F0502020204030204" pitchFamily="34" charset="0"/>
                <a:cs typeface="Calibri" panose="020F0502020204030204" pitchFamily="34" charset="0"/>
              </a:rPr>
              <a:t>Q5.6 </a:t>
            </a:r>
            <a:r>
              <a:rPr lang="en-US" dirty="0">
                <a:latin typeface="Calibri" panose="020F0502020204030204" pitchFamily="34" charset="0"/>
                <a:cs typeface="Calibri" panose="020F0502020204030204" pitchFamily="34" charset="0"/>
              </a:rPr>
              <a:t>asks about comparing regularization effects on 'temp' and '</a:t>
            </a:r>
            <a:r>
              <a:rPr lang="en-US" dirty="0" err="1">
                <a:latin typeface="Calibri" panose="020F0502020204030204" pitchFamily="34" charset="0"/>
                <a:cs typeface="Calibri" panose="020F0502020204030204" pitchFamily="34" charset="0"/>
              </a:rPr>
              <a:t>atemp</a:t>
            </a:r>
            <a:r>
              <a:rPr lang="en-US" dirty="0">
                <a:latin typeface="Calibri" panose="020F0502020204030204" pitchFamily="34" charset="0"/>
                <a:cs typeface="Calibri" panose="020F0502020204030204" pitchFamily="34" charset="0"/>
              </a:rPr>
              <a:t>' but this is a mistake as it was dropped earlier in the HW."</a:t>
            </a:r>
            <a:endParaRPr lang="en-US" dirty="0">
              <a:solidFill>
                <a:schemeClr val="tx1">
                  <a:lumMod val="75000"/>
                  <a:lumOff val="25000"/>
                </a:schemeClr>
              </a:solidFill>
              <a:latin typeface="Calibri" panose="020F0502020204030204" pitchFamily="34" charset="0"/>
              <a:cs typeface="Calibri" panose="020F0502020204030204" pitchFamily="34" charset="0"/>
            </a:endParaRPr>
          </a:p>
          <a:p>
            <a:pPr marL="857212" lvl="1" indent="-457189">
              <a:spcAft>
                <a:spcPts val="500"/>
              </a:spcAft>
              <a:buFont typeface="Arial" charset="0"/>
              <a:buChar char="•"/>
            </a:pPr>
            <a:r>
              <a:rPr lang="en-US" b="1" dirty="0">
                <a:solidFill>
                  <a:schemeClr val="accent1">
                    <a:lumMod val="75000"/>
                  </a:schemeClr>
                </a:solidFill>
                <a:latin typeface="Calibri" panose="020F0502020204030204" pitchFamily="34" charset="0"/>
                <a:cs typeface="Calibri" panose="020F0502020204030204" pitchFamily="34" charset="0"/>
              </a:rPr>
              <a:t>HW Submission </a:t>
            </a:r>
            <a:r>
              <a:rPr lang="en-US" dirty="0">
                <a:latin typeface="Calibri" panose="020F0502020204030204" pitchFamily="34" charset="0"/>
                <a:cs typeface="Calibri" panose="020F0502020204030204" pitchFamily="34" charset="0"/>
              </a:rPr>
              <a:t> (in general): please (1) don't submit zip files (2) rerun you notebook (3) and make sure your answers are prominent (i.e., not hidden in a comment)</a:t>
            </a:r>
          </a:p>
          <a:p>
            <a:pPr marL="457189" indent="-457189">
              <a:spcAft>
                <a:spcPts val="500"/>
              </a:spcAft>
              <a:buFont typeface="Arial" charset="0"/>
              <a:buChar char="•"/>
            </a:pPr>
            <a:r>
              <a:rPr lang="en-US" sz="2800" dirty="0">
                <a:latin typeface="Calibri" panose="020F0502020204030204" pitchFamily="34" charset="0"/>
                <a:cs typeface="Calibri" panose="020F0502020204030204" pitchFamily="34" charset="0"/>
              </a:rPr>
              <a:t>Go by the</a:t>
            </a:r>
            <a:r>
              <a:rPr lang="en-US" sz="2800" b="1" dirty="0">
                <a:solidFill>
                  <a:schemeClr val="accent1">
                    <a:lumMod val="75000"/>
                  </a:schemeClr>
                </a:solidFill>
                <a:latin typeface="Calibri" panose="020F0502020204030204" pitchFamily="34" charset="0"/>
                <a:cs typeface="Calibri" panose="020F0502020204030204" pitchFamily="34" charset="0"/>
              </a:rPr>
              <a:t> course schedule </a:t>
            </a:r>
            <a:r>
              <a:rPr lang="en-US" sz="2800" dirty="0">
                <a:latin typeface="Calibri" panose="020F0502020204030204" pitchFamily="34" charset="0"/>
                <a:cs typeface="Calibri" panose="020F0502020204030204" pitchFamily="34" charset="0"/>
              </a:rPr>
              <a:t>on Ed to avoid confusion</a:t>
            </a: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1864992" y="247699"/>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55058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BA82-8677-7744-A442-0FC845918A20}"/>
              </a:ext>
            </a:extLst>
          </p:cNvPr>
          <p:cNvSpPr>
            <a:spLocks noGrp="1"/>
          </p:cNvSpPr>
          <p:nvPr>
            <p:ph type="title"/>
          </p:nvPr>
        </p:nvSpPr>
        <p:spPr/>
        <p:txBody>
          <a:bodyPr/>
          <a:lstStyle/>
          <a:p>
            <a:r>
              <a:rPr lang="en-US" dirty="0">
                <a:effectLst/>
              </a:rPr>
              <a:t>How would you </a:t>
            </a:r>
            <a:r>
              <a:rPr lang="en-US" i="1" dirty="0">
                <a:effectLst/>
              </a:rPr>
              <a:t>parameterize</a:t>
            </a:r>
            <a:r>
              <a:rPr lang="en-US" dirty="0">
                <a:effectLst/>
              </a:rPr>
              <a:t> these model?</a:t>
            </a:r>
          </a:p>
        </p:txBody>
      </p:sp>
      <p:pic>
        <p:nvPicPr>
          <p:cNvPr id="5" name="Content Placeholder 4">
            <a:extLst>
              <a:ext uri="{FF2B5EF4-FFF2-40B4-BE49-F238E27FC236}">
                <a16:creationId xmlns:a16="http://schemas.microsoft.com/office/drawing/2014/main" id="{683D673A-5CD1-B74F-A5DF-87857B23EA35}"/>
              </a:ext>
            </a:extLst>
          </p:cNvPr>
          <p:cNvPicPr>
            <a:picLocks noGrp="1" noChangeAspect="1"/>
          </p:cNvPicPr>
          <p:nvPr>
            <p:ph idx="1"/>
          </p:nvPr>
        </p:nvPicPr>
        <p:blipFill>
          <a:blip r:embed="rId2"/>
          <a:stretch>
            <a:fillRect/>
          </a:stretch>
        </p:blipFill>
        <p:spPr>
          <a:xfrm>
            <a:off x="638629" y="1232619"/>
            <a:ext cx="5244495" cy="3933371"/>
          </a:xfrm>
          <a:prstGeom prst="rect">
            <a:avLst/>
          </a:prstGeom>
        </p:spPr>
      </p:pic>
      <p:sp>
        <p:nvSpPr>
          <p:cNvPr id="4" name="Slide Number Placeholder 3">
            <a:extLst>
              <a:ext uri="{FF2B5EF4-FFF2-40B4-BE49-F238E27FC236}">
                <a16:creationId xmlns:a16="http://schemas.microsoft.com/office/drawing/2014/main" id="{9690F196-92AE-6448-AC14-12343E51390E}"/>
              </a:ext>
            </a:extLst>
          </p:cNvPr>
          <p:cNvSpPr>
            <a:spLocks noGrp="1"/>
          </p:cNvSpPr>
          <p:nvPr>
            <p:ph type="sldNum" sz="quarter" idx="12"/>
          </p:nvPr>
        </p:nvSpPr>
        <p:spPr/>
        <p:txBody>
          <a:bodyPr/>
          <a:lstStyle/>
          <a:p>
            <a:fld id="{8C616E8F-BF65-1643-9F00-FF84D0665BC6}" type="slidenum">
              <a:rPr lang="en-US" smtClean="0"/>
              <a:t>20</a:t>
            </a:fld>
            <a:endParaRPr lang="en-US"/>
          </a:p>
        </p:txBody>
      </p:sp>
      <p:pic>
        <p:nvPicPr>
          <p:cNvPr id="6" name="Picture 5">
            <a:extLst>
              <a:ext uri="{FF2B5EF4-FFF2-40B4-BE49-F238E27FC236}">
                <a16:creationId xmlns:a16="http://schemas.microsoft.com/office/drawing/2014/main" id="{FCD56A8C-DA6D-2A43-AF08-8D104F36E899}"/>
              </a:ext>
            </a:extLst>
          </p:cNvPr>
          <p:cNvPicPr>
            <a:picLocks noChangeAspect="1"/>
          </p:cNvPicPr>
          <p:nvPr/>
        </p:nvPicPr>
        <p:blipFill>
          <a:blip r:embed="rId3"/>
          <a:stretch>
            <a:fillRect/>
          </a:stretch>
        </p:blipFill>
        <p:spPr>
          <a:xfrm>
            <a:off x="6175060" y="1232618"/>
            <a:ext cx="5244495" cy="3933372"/>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2B9F23E-88DF-CA41-BF5B-2073058A7351}"/>
                  </a:ext>
                </a:extLst>
              </p:cNvPr>
              <p:cNvSpPr/>
              <p:nvPr/>
            </p:nvSpPr>
            <p:spPr>
              <a:xfrm>
                <a:off x="1571535" y="5389610"/>
                <a:ext cx="3378681" cy="471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𝐼</m:t>
                      </m:r>
                      <m:r>
                        <a:rPr lang="en-US" sz="2400" i="1">
                          <a:latin typeface="Cambria Math" panose="02040503050406030204" pitchFamily="18" charset="0"/>
                        </a:rPr>
                        <m:t>(</m:t>
                      </m:r>
                      <m:r>
                        <a:rPr lang="en-US" sz="2400" i="1">
                          <a:latin typeface="Cambria Math" panose="02040503050406030204" pitchFamily="18" charset="0"/>
                        </a:rPr>
                        <m:t>𝑋</m:t>
                      </m:r>
                      <m:r>
                        <a:rPr lang="en-US" sz="2400">
                          <a:latin typeface="Cambria Math" panose="02040503050406030204" pitchFamily="18" charset="0"/>
                        </a:rPr>
                        <m:t>≥13)</m:t>
                      </m:r>
                    </m:oMath>
                  </m:oMathPara>
                </a14:m>
                <a:endParaRPr lang="en-US" sz="2400" dirty="0"/>
              </a:p>
            </p:txBody>
          </p:sp>
        </mc:Choice>
        <mc:Fallback xmlns="">
          <p:sp>
            <p:nvSpPr>
              <p:cNvPr id="3" name="Rectangle 2">
                <a:extLst>
                  <a:ext uri="{FF2B5EF4-FFF2-40B4-BE49-F238E27FC236}">
                    <a16:creationId xmlns:a16="http://schemas.microsoft.com/office/drawing/2014/main" id="{42B9F23E-88DF-CA41-BF5B-2073058A7351}"/>
                  </a:ext>
                </a:extLst>
              </p:cNvPr>
              <p:cNvSpPr>
                <a:spLocks noRot="1" noChangeAspect="1" noMove="1" noResize="1" noEditPoints="1" noAdjustHandles="1" noChangeArrowheads="1" noChangeShapeType="1" noTextEdit="1"/>
              </p:cNvSpPr>
              <p:nvPr/>
            </p:nvSpPr>
            <p:spPr>
              <a:xfrm>
                <a:off x="1571535" y="5389610"/>
                <a:ext cx="3378681" cy="471539"/>
              </a:xfrm>
              <a:prstGeom prst="rect">
                <a:avLst/>
              </a:prstGeom>
              <a:blipFill>
                <a:blip r:embed="rId4"/>
                <a:stretch>
                  <a:fillRect t="-7692"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F86A9E4-8FD3-AF45-8A78-8D4832DD47A0}"/>
                  </a:ext>
                </a:extLst>
              </p:cNvPr>
              <p:cNvSpPr/>
              <p:nvPr/>
            </p:nvSpPr>
            <p:spPr>
              <a:xfrm>
                <a:off x="5883124" y="5389611"/>
                <a:ext cx="5746708" cy="4715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b="0" i="1" smtClean="0">
                          <a:latin typeface="Cambria Math" panose="02040503050406030204" pitchFamily="18" charset="0"/>
                        </a:rPr>
                        <m:t>𝑋</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−13)⋅</m:t>
                      </m:r>
                      <m:r>
                        <a:rPr lang="en-US" sz="2400" b="0" i="1" smtClean="0">
                          <a:latin typeface="Cambria Math" panose="02040503050406030204" pitchFamily="18" charset="0"/>
                        </a:rPr>
                        <m:t>𝐼</m:t>
                      </m:r>
                      <m:r>
                        <a:rPr lang="en-US" sz="2400" i="1">
                          <a:latin typeface="Cambria Math" panose="02040503050406030204" pitchFamily="18" charset="0"/>
                        </a:rPr>
                        <m:t>(</m:t>
                      </m:r>
                      <m:r>
                        <a:rPr lang="en-US" sz="2400" i="1">
                          <a:latin typeface="Cambria Math" panose="02040503050406030204" pitchFamily="18" charset="0"/>
                        </a:rPr>
                        <m:t>𝑋</m:t>
                      </m:r>
                      <m:r>
                        <a:rPr lang="en-US" sz="2400">
                          <a:latin typeface="Cambria Math" panose="02040503050406030204" pitchFamily="18" charset="0"/>
                        </a:rPr>
                        <m:t>≥13)</m:t>
                      </m:r>
                      <m:r>
                        <a:rPr lang="en-US" sz="2400" b="0" i="0" smtClean="0">
                          <a:latin typeface="Cambria Math" panose="02040503050406030204" pitchFamily="18" charset="0"/>
                        </a:rPr>
                        <m:t>)</m:t>
                      </m:r>
                    </m:oMath>
                  </m:oMathPara>
                </a14:m>
                <a:endParaRPr lang="en-US" sz="2400" dirty="0"/>
              </a:p>
            </p:txBody>
          </p:sp>
        </mc:Choice>
        <mc:Fallback xmlns="">
          <p:sp>
            <p:nvSpPr>
              <p:cNvPr id="7" name="Rectangle 6">
                <a:extLst>
                  <a:ext uri="{FF2B5EF4-FFF2-40B4-BE49-F238E27FC236}">
                    <a16:creationId xmlns:a16="http://schemas.microsoft.com/office/drawing/2014/main" id="{5F86A9E4-8FD3-AF45-8A78-8D4832DD47A0}"/>
                  </a:ext>
                </a:extLst>
              </p:cNvPr>
              <p:cNvSpPr>
                <a:spLocks noRot="1" noChangeAspect="1" noMove="1" noResize="1" noEditPoints="1" noAdjustHandles="1" noChangeArrowheads="1" noChangeShapeType="1" noTextEdit="1"/>
              </p:cNvSpPr>
              <p:nvPr/>
            </p:nvSpPr>
            <p:spPr>
              <a:xfrm>
                <a:off x="5883124" y="5389611"/>
                <a:ext cx="5746708" cy="471539"/>
              </a:xfrm>
              <a:prstGeom prst="rect">
                <a:avLst/>
              </a:prstGeom>
              <a:blipFill>
                <a:blip r:embed="rId5"/>
                <a:stretch>
                  <a:fillRect t="-7692" b="-12821"/>
                </a:stretch>
              </a:blipFill>
            </p:spPr>
            <p:txBody>
              <a:bodyPr/>
              <a:lstStyle/>
              <a:p>
                <a:r>
                  <a:rPr lang="en-US">
                    <a:noFill/>
                  </a:rPr>
                  <a:t> </a:t>
                </a:r>
              </a:p>
            </p:txBody>
          </p:sp>
        </mc:Fallback>
      </mc:AlternateContent>
    </p:spTree>
    <p:extLst>
      <p:ext uri="{BB962C8B-B14F-4D97-AF65-F5344CB8AC3E}">
        <p14:creationId xmlns:p14="http://schemas.microsoft.com/office/powerpoint/2010/main" val="156057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BA82-8677-7744-A442-0FC845918A20}"/>
              </a:ext>
            </a:extLst>
          </p:cNvPr>
          <p:cNvSpPr>
            <a:spLocks noGrp="1"/>
          </p:cNvSpPr>
          <p:nvPr>
            <p:ph type="title"/>
          </p:nvPr>
        </p:nvSpPr>
        <p:spPr/>
        <p:txBody>
          <a:bodyPr/>
          <a:lstStyle/>
          <a:p>
            <a:r>
              <a:rPr lang="en-US" dirty="0"/>
              <a:t>How Many Interaction Terms?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ADC9EE-D3D7-5542-A540-66CC02FC1D0E}"/>
                  </a:ext>
                </a:extLst>
              </p:cNvPr>
              <p:cNvSpPr>
                <a:spLocks noGrp="1"/>
              </p:cNvSpPr>
              <p:nvPr>
                <p:ph idx="1"/>
              </p:nvPr>
            </p:nvSpPr>
            <p:spPr>
              <a:xfrm>
                <a:off x="833415" y="983807"/>
                <a:ext cx="10502242" cy="5328093"/>
              </a:xfrm>
            </p:spPr>
            <p:txBody>
              <a:bodyPr/>
              <a:lstStyle/>
              <a:p>
                <a:r>
                  <a:rPr lang="en-US" sz="2600" dirty="0"/>
                  <a:t>This NYC taxi and Uber dataset has 1.9 million Taxi and Uber trips. Each trip is described by </a:t>
                </a:r>
                <a:r>
                  <a:rPr lang="en-US" sz="2600" i="1" dirty="0"/>
                  <a:t>p</a:t>
                </a:r>
                <a:r>
                  <a:rPr lang="en-US" sz="2600" dirty="0"/>
                  <a:t> = 23 useable predictors (and 1 response variable). How many interaction terms are there? </a:t>
                </a:r>
              </a:p>
              <a:p>
                <a:pPr marL="457200" indent="-457200">
                  <a:buFont typeface="Arial" panose="020B0604020202020204" pitchFamily="34" charset="0"/>
                  <a:buChar char="•"/>
                </a:pPr>
                <a:r>
                  <a:rPr lang="en-US" sz="2600" dirty="0"/>
                  <a:t>Two-way interactions: </a:t>
                </a:r>
                <a14:m>
                  <m:oMath xmlns:m="http://schemas.openxmlformats.org/officeDocument/2006/math">
                    <m:d>
                      <m:dPr>
                        <m:ctrlPr>
                          <a:rPr lang="en-US" sz="2600" i="1" smtClean="0">
                            <a:latin typeface="Cambria Math" panose="02040503050406030204" pitchFamily="18" charset="0"/>
                          </a:rPr>
                        </m:ctrlPr>
                      </m:dPr>
                      <m:e>
                        <m:m>
                          <m:mPr>
                            <m:mcs>
                              <m:mc>
                                <m:mcPr>
                                  <m:count m:val="1"/>
                                  <m:mcJc m:val="center"/>
                                </m:mcPr>
                              </m:mc>
                            </m:mcs>
                            <m:ctrlPr>
                              <a:rPr lang="en-US" sz="2600" i="1" smtClean="0">
                                <a:latin typeface="Cambria Math" panose="02040503050406030204" pitchFamily="18" charset="0"/>
                              </a:rPr>
                            </m:ctrlPr>
                          </m:mPr>
                          <m:mr>
                            <m:e>
                              <m:r>
                                <m:rPr>
                                  <m:brk m:alnAt="7"/>
                                </m:rPr>
                                <a:rPr lang="en-US" sz="2600" b="0" i="1" smtClean="0">
                                  <a:latin typeface="Cambria Math" panose="02040503050406030204" pitchFamily="18" charset="0"/>
                                </a:rPr>
                                <m:t>𝑝</m:t>
                              </m:r>
                            </m:e>
                          </m:mr>
                          <m:mr>
                            <m:e>
                              <m:r>
                                <a:rPr lang="en-US" sz="2600" b="0" i="1" smtClean="0">
                                  <a:latin typeface="Cambria Math" panose="02040503050406030204" pitchFamily="18" charset="0"/>
                                </a:rPr>
                                <m:t>2</m:t>
                              </m:r>
                            </m:e>
                          </m:mr>
                        </m:m>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𝑝</m:t>
                        </m:r>
                        <m:r>
                          <a:rPr lang="en-US" sz="2600" b="0" i="1" smtClean="0">
                            <a:latin typeface="Cambria Math" panose="02040503050406030204" pitchFamily="18" charset="0"/>
                          </a:rPr>
                          <m:t>(</m:t>
                        </m:r>
                        <m:r>
                          <a:rPr lang="en-US" sz="2600" b="0" i="1" smtClean="0">
                            <a:latin typeface="Cambria Math" panose="02040503050406030204" pitchFamily="18" charset="0"/>
                          </a:rPr>
                          <m:t>𝑝</m:t>
                        </m:r>
                        <m:r>
                          <a:rPr lang="en-US" sz="2600" b="0" i="1" smtClean="0">
                            <a:latin typeface="Cambria Math" panose="02040503050406030204" pitchFamily="18" charset="0"/>
                          </a:rPr>
                          <m:t>−1)</m:t>
                        </m:r>
                      </m:num>
                      <m:den>
                        <m:r>
                          <a:rPr lang="en-US" sz="2600" b="0" i="1" smtClean="0">
                            <a:latin typeface="Cambria Math" panose="02040503050406030204" pitchFamily="18" charset="0"/>
                          </a:rPr>
                          <m:t>2</m:t>
                        </m:r>
                      </m:den>
                    </m:f>
                    <m:r>
                      <a:rPr lang="en-US" sz="2600" b="0" i="1" smtClean="0">
                        <a:latin typeface="Cambria Math" panose="02040503050406030204" pitchFamily="18" charset="0"/>
                      </a:rPr>
                      <m:t>=253</m:t>
                    </m:r>
                  </m:oMath>
                </a14:m>
                <a:endParaRPr lang="en-US" sz="2600" dirty="0"/>
              </a:p>
              <a:p>
                <a:pPr marL="457200" indent="-457200">
                  <a:buFont typeface="Arial" panose="020B0604020202020204" pitchFamily="34" charset="0"/>
                  <a:buChar char="•"/>
                </a:pPr>
                <a:r>
                  <a:rPr lang="en-US" sz="2600" dirty="0"/>
                  <a:t>Three-way interactions: </a:t>
                </a:r>
                <a14:m>
                  <m:oMath xmlns:m="http://schemas.openxmlformats.org/officeDocument/2006/math">
                    <m:d>
                      <m:dPr>
                        <m:ctrlPr>
                          <a:rPr lang="en-US" sz="2600" i="1">
                            <a:latin typeface="Cambria Math" panose="02040503050406030204" pitchFamily="18" charset="0"/>
                          </a:rPr>
                        </m:ctrlPr>
                      </m:dPr>
                      <m:e>
                        <m:m>
                          <m:mPr>
                            <m:mcs>
                              <m:mc>
                                <m:mcPr>
                                  <m:count m:val="1"/>
                                  <m:mcJc m:val="center"/>
                                </m:mcPr>
                              </m:mc>
                            </m:mcs>
                            <m:ctrlPr>
                              <a:rPr lang="en-US" sz="2600" i="1">
                                <a:latin typeface="Cambria Math" panose="02040503050406030204" pitchFamily="18" charset="0"/>
                              </a:rPr>
                            </m:ctrlPr>
                          </m:mPr>
                          <m:mr>
                            <m:e>
                              <m:r>
                                <m:rPr>
                                  <m:brk m:alnAt="7"/>
                                </m:rPr>
                                <a:rPr lang="en-US" sz="2600" i="1">
                                  <a:latin typeface="Cambria Math" panose="02040503050406030204" pitchFamily="18" charset="0"/>
                                </a:rPr>
                                <m:t>𝑝</m:t>
                              </m:r>
                            </m:e>
                          </m:mr>
                          <m:mr>
                            <m:e>
                              <m:r>
                                <a:rPr lang="en-US" sz="2600" b="0" i="1" smtClean="0">
                                  <a:latin typeface="Cambria Math" panose="02040503050406030204" pitchFamily="18" charset="0"/>
                                </a:rPr>
                                <m:t>3</m:t>
                              </m:r>
                            </m:e>
                          </m:mr>
                        </m:m>
                      </m:e>
                    </m:d>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𝑝</m:t>
                        </m:r>
                        <m:r>
                          <a:rPr lang="en-US" sz="2600" i="1">
                            <a:latin typeface="Cambria Math" panose="02040503050406030204" pitchFamily="18" charset="0"/>
                          </a:rPr>
                          <m:t>−1)(</m:t>
                        </m:r>
                        <m:r>
                          <a:rPr lang="en-US" sz="2600" b="0" i="1" smtClean="0">
                            <a:latin typeface="Cambria Math" panose="02040503050406030204" pitchFamily="18" charset="0"/>
                          </a:rPr>
                          <m:t>𝑝</m:t>
                        </m:r>
                        <m:r>
                          <a:rPr lang="en-US" sz="2600" b="0" i="1" smtClean="0">
                            <a:latin typeface="Cambria Math" panose="02040503050406030204" pitchFamily="18" charset="0"/>
                          </a:rPr>
                          <m:t>−2)</m:t>
                        </m:r>
                      </m:num>
                      <m:den>
                        <m:r>
                          <a:rPr lang="en-US" sz="2600" b="0" i="1" smtClean="0">
                            <a:latin typeface="Cambria Math" panose="02040503050406030204" pitchFamily="18" charset="0"/>
                          </a:rPr>
                          <m:t>6</m:t>
                        </m:r>
                      </m:den>
                    </m:f>
                    <m:r>
                      <a:rPr lang="en-US" sz="2600" i="1">
                        <a:latin typeface="Cambria Math" panose="02040503050406030204" pitchFamily="18" charset="0"/>
                      </a:rPr>
                      <m:t>=</m:t>
                    </m:r>
                    <m:r>
                      <a:rPr lang="en-US" sz="2600" b="0" i="1" smtClean="0">
                        <a:latin typeface="Cambria Math" panose="02040503050406030204" pitchFamily="18" charset="0"/>
                      </a:rPr>
                      <m:t>1771</m:t>
                    </m:r>
                  </m:oMath>
                </a14:m>
                <a:endParaRPr lang="en-US" sz="2600" dirty="0"/>
              </a:p>
              <a:p>
                <a:pPr marL="457200" indent="-457200">
                  <a:buFont typeface="Arial" panose="020B0604020202020204" pitchFamily="34" charset="0"/>
                  <a:buChar char="•"/>
                </a:pPr>
                <a:r>
                  <a:rPr lang="en-US" sz="2600" dirty="0"/>
                  <a:t>Etc. </a:t>
                </a:r>
              </a:p>
              <a:p>
                <a:r>
                  <a:rPr lang="en-US" sz="2600" dirty="0"/>
                  <a:t>The total number of all possible interaction terms (including main effects) is. </a:t>
                </a:r>
              </a:p>
              <a:p>
                <a:endParaRPr lang="en-US" sz="2600" dirty="0"/>
              </a:p>
              <a:p>
                <a:r>
                  <a:rPr lang="en-US" sz="2600" dirty="0"/>
                  <a:t>What are some problems with building a model that includes all possible interaction terms? </a:t>
                </a:r>
              </a:p>
              <a:p>
                <a:endParaRPr lang="en-US" sz="2600" dirty="0"/>
              </a:p>
            </p:txBody>
          </p:sp>
        </mc:Choice>
        <mc:Fallback xmlns="">
          <p:sp>
            <p:nvSpPr>
              <p:cNvPr id="3" name="Content Placeholder 2">
                <a:extLst>
                  <a:ext uri="{FF2B5EF4-FFF2-40B4-BE49-F238E27FC236}">
                    <a16:creationId xmlns:a16="http://schemas.microsoft.com/office/drawing/2014/main" id="{83ADC9EE-D3D7-5542-A540-66CC02FC1D0E}"/>
                  </a:ext>
                </a:extLst>
              </p:cNvPr>
              <p:cNvSpPr>
                <a:spLocks noGrp="1" noRot="1" noChangeAspect="1" noMove="1" noResize="1" noEditPoints="1" noAdjustHandles="1" noChangeArrowheads="1" noChangeShapeType="1" noTextEdit="1"/>
              </p:cNvSpPr>
              <p:nvPr>
                <p:ph idx="1"/>
              </p:nvPr>
            </p:nvSpPr>
            <p:spPr>
              <a:xfrm>
                <a:off x="833415" y="983807"/>
                <a:ext cx="10502242" cy="5328093"/>
              </a:xfrm>
              <a:blipFill>
                <a:blip r:embed="rId2"/>
                <a:stretch>
                  <a:fillRect l="-966" t="-950" r="-15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690F196-92AE-6448-AC14-12343E51390E}"/>
              </a:ext>
            </a:extLst>
          </p:cNvPr>
          <p:cNvSpPr>
            <a:spLocks noGrp="1"/>
          </p:cNvSpPr>
          <p:nvPr>
            <p:ph type="sldNum" sz="quarter" idx="12"/>
          </p:nvPr>
        </p:nvSpPr>
        <p:spPr/>
        <p:txBody>
          <a:bodyPr/>
          <a:lstStyle/>
          <a:p>
            <a:fld id="{8C616E8F-BF65-1643-9F00-FF84D0665BC6}" type="slidenum">
              <a:rPr lang="en-US" smtClean="0"/>
              <a:t>21</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24B543F-77D4-A84D-9FC2-2BAF08C00EBA}"/>
                  </a:ext>
                </a:extLst>
              </p:cNvPr>
              <p:cNvSpPr/>
              <p:nvPr/>
            </p:nvSpPr>
            <p:spPr>
              <a:xfrm>
                <a:off x="4221929" y="4601191"/>
                <a:ext cx="3748142" cy="663643"/>
              </a:xfrm>
              <a:prstGeom prst="rect">
                <a:avLst/>
              </a:prstGeom>
            </p:spPr>
            <p:txBody>
              <a:bodyPr wrap="none">
                <a:spAutoFit/>
              </a:bodyPr>
              <a:lstStyle/>
              <a:p>
                <a14:m>
                  <m:oMath xmlns:m="http://schemas.openxmlformats.org/officeDocument/2006/math">
                    <m:nary>
                      <m:naryPr>
                        <m:chr m:val="∑"/>
                        <m:ctrlPr>
                          <a:rPr lang="en-US" sz="2400" i="1" smtClean="0">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=0</m:t>
                        </m:r>
                      </m:sub>
                      <m:sup>
                        <m:r>
                          <a:rPr lang="en-US" sz="2400" i="1">
                            <a:latin typeface="Cambria Math" panose="02040503050406030204" pitchFamily="18" charset="0"/>
                          </a:rPr>
                          <m:t>𝑝</m:t>
                        </m:r>
                      </m:sup>
                      <m:e>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𝑝</m:t>
                                  </m:r>
                                </m:e>
                              </m:mr>
                              <m:mr>
                                <m:e>
                                  <m:r>
                                    <a:rPr lang="en-US" sz="2400" i="1">
                                      <a:latin typeface="Cambria Math" panose="02040503050406030204" pitchFamily="18" charset="0"/>
                                    </a:rPr>
                                    <m:t>𝑘</m:t>
                                  </m:r>
                                </m:e>
                              </m:mr>
                            </m:m>
                          </m:e>
                        </m:d>
                      </m:e>
                    </m:nary>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𝑝</m:t>
                        </m:r>
                      </m:sup>
                    </m:s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8.3</m:t>
                    </m:r>
                  </m:oMath>
                </a14:m>
                <a:r>
                  <a:rPr lang="en-US" sz="2400" dirty="0"/>
                  <a:t>million</a:t>
                </a:r>
              </a:p>
            </p:txBody>
          </p:sp>
        </mc:Choice>
        <mc:Fallback xmlns="">
          <p:sp>
            <p:nvSpPr>
              <p:cNvPr id="5" name="Rectangle 4">
                <a:extLst>
                  <a:ext uri="{FF2B5EF4-FFF2-40B4-BE49-F238E27FC236}">
                    <a16:creationId xmlns:a16="http://schemas.microsoft.com/office/drawing/2014/main" id="{024B543F-77D4-A84D-9FC2-2BAF08C00EBA}"/>
                  </a:ext>
                </a:extLst>
              </p:cNvPr>
              <p:cNvSpPr>
                <a:spLocks noRot="1" noChangeAspect="1" noMove="1" noResize="1" noEditPoints="1" noAdjustHandles="1" noChangeArrowheads="1" noChangeShapeType="1" noTextEdit="1"/>
              </p:cNvSpPr>
              <p:nvPr/>
            </p:nvSpPr>
            <p:spPr>
              <a:xfrm>
                <a:off x="4221929" y="4601191"/>
                <a:ext cx="3748142" cy="663643"/>
              </a:xfrm>
              <a:prstGeom prst="rect">
                <a:avLst/>
              </a:prstGeom>
              <a:blipFill>
                <a:blip r:embed="rId3"/>
                <a:stretch>
                  <a:fillRect l="-12121" t="-70370" r="-1347" b="-116667"/>
                </a:stretch>
              </a:blipFill>
            </p:spPr>
            <p:txBody>
              <a:bodyPr/>
              <a:lstStyle/>
              <a:p>
                <a:r>
                  <a:rPr lang="en-US">
                    <a:noFill/>
                  </a:rPr>
                  <a:t> </a:t>
                </a:r>
              </a:p>
            </p:txBody>
          </p:sp>
        </mc:Fallback>
      </mc:AlternateContent>
    </p:spTree>
    <p:extLst>
      <p:ext uri="{BB962C8B-B14F-4D97-AF65-F5344CB8AC3E}">
        <p14:creationId xmlns:p14="http://schemas.microsoft.com/office/powerpoint/2010/main" val="3426163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BA82-8677-7744-A442-0FC845918A20}"/>
              </a:ext>
            </a:extLst>
          </p:cNvPr>
          <p:cNvSpPr>
            <a:spLocks noGrp="1"/>
          </p:cNvSpPr>
          <p:nvPr>
            <p:ph type="title"/>
          </p:nvPr>
        </p:nvSpPr>
        <p:spPr/>
        <p:txBody>
          <a:bodyPr/>
          <a:lstStyle/>
          <a:p>
            <a:r>
              <a:rPr lang="en-US" dirty="0"/>
              <a:t>How Many Interaction Terms? </a:t>
            </a:r>
            <a:endParaRPr lang="en-US" dirty="0">
              <a:effectLst/>
            </a:endParaRPr>
          </a:p>
        </p:txBody>
      </p:sp>
      <p:sp>
        <p:nvSpPr>
          <p:cNvPr id="3" name="Content Placeholder 2">
            <a:extLst>
              <a:ext uri="{FF2B5EF4-FFF2-40B4-BE49-F238E27FC236}">
                <a16:creationId xmlns:a16="http://schemas.microsoft.com/office/drawing/2014/main" id="{83ADC9EE-D3D7-5542-A540-66CC02FC1D0E}"/>
              </a:ext>
            </a:extLst>
          </p:cNvPr>
          <p:cNvSpPr>
            <a:spLocks noGrp="1"/>
          </p:cNvSpPr>
          <p:nvPr>
            <p:ph idx="1"/>
          </p:nvPr>
        </p:nvSpPr>
        <p:spPr>
          <a:xfrm>
            <a:off x="833415" y="983807"/>
            <a:ext cx="10327008" cy="5328093"/>
          </a:xfrm>
        </p:spPr>
        <p:txBody>
          <a:bodyPr/>
          <a:lstStyle/>
          <a:p>
            <a:r>
              <a:rPr lang="en-US" dirty="0"/>
              <a:t>In order to wrangle a data set with over 1 billion observations, we could use random samples of 100k observations from the dataset to build our models. If we include all possible interaction terms, our model will have 8.3 mil parameters. </a:t>
            </a:r>
            <a:r>
              <a:rPr lang="en-US" b="1" dirty="0"/>
              <a:t>We will not be able to uniquely determine 8.3 mil parameters with only 100k observations</a:t>
            </a:r>
            <a:r>
              <a:rPr lang="en-US" dirty="0"/>
              <a:t>. In this case, we call the model </a:t>
            </a:r>
            <a:r>
              <a:rPr lang="en-US" b="1" i="1" dirty="0"/>
              <a:t>unidentifiable</a:t>
            </a:r>
            <a:r>
              <a:rPr lang="en-US" dirty="0"/>
              <a:t>. </a:t>
            </a:r>
          </a:p>
          <a:p>
            <a:r>
              <a:rPr lang="en-US" dirty="0"/>
              <a:t>In practice, we can: </a:t>
            </a:r>
          </a:p>
          <a:p>
            <a:pPr marL="457200" indent="-457200">
              <a:buFont typeface="Arial" panose="020B0604020202020204" pitchFamily="34" charset="0"/>
              <a:buChar char="•"/>
            </a:pPr>
            <a:r>
              <a:rPr lang="en-US" dirty="0"/>
              <a:t>increase the number of observation </a:t>
            </a:r>
          </a:p>
          <a:p>
            <a:pPr marL="457200" indent="-457200">
              <a:buFont typeface="Arial" panose="020B0604020202020204" pitchFamily="34" charset="0"/>
              <a:buChar char="•"/>
            </a:pPr>
            <a:r>
              <a:rPr lang="en-US" dirty="0"/>
              <a:t>consider only scientifically important interaction terms </a:t>
            </a:r>
          </a:p>
          <a:p>
            <a:pPr marL="457200" indent="-457200">
              <a:buFont typeface="Arial" panose="020B0604020202020204" pitchFamily="34" charset="0"/>
              <a:buChar char="•"/>
            </a:pPr>
            <a:r>
              <a:rPr lang="en-US" dirty="0"/>
              <a:t>perform variable selection </a:t>
            </a:r>
          </a:p>
          <a:p>
            <a:pPr marL="457200" indent="-457200">
              <a:buFont typeface="Arial" panose="020B0604020202020204" pitchFamily="34" charset="0"/>
              <a:buChar char="•"/>
            </a:pPr>
            <a:r>
              <a:rPr lang="en-US" dirty="0"/>
              <a:t>perform another </a:t>
            </a:r>
            <a:r>
              <a:rPr lang="en-US" b="1" i="1" dirty="0"/>
              <a:t>dimensionality reduction </a:t>
            </a:r>
            <a:r>
              <a:rPr lang="en-US" dirty="0"/>
              <a:t>technique like PCA </a:t>
            </a:r>
          </a:p>
          <a:p>
            <a:endParaRPr lang="en-US" dirty="0"/>
          </a:p>
        </p:txBody>
      </p:sp>
      <p:sp>
        <p:nvSpPr>
          <p:cNvPr id="4" name="Slide Number Placeholder 3">
            <a:extLst>
              <a:ext uri="{FF2B5EF4-FFF2-40B4-BE49-F238E27FC236}">
                <a16:creationId xmlns:a16="http://schemas.microsoft.com/office/drawing/2014/main" id="{9690F196-92AE-6448-AC14-12343E51390E}"/>
              </a:ext>
            </a:extLst>
          </p:cNvPr>
          <p:cNvSpPr>
            <a:spLocks noGrp="1"/>
          </p:cNvSpPr>
          <p:nvPr>
            <p:ph type="sldNum" sz="quarter" idx="12"/>
          </p:nvPr>
        </p:nvSpPr>
        <p:spPr/>
        <p:txBody>
          <a:bodyPr/>
          <a:lstStyle/>
          <a:p>
            <a:fld id="{8C616E8F-BF65-1643-9F00-FF84D0665BC6}" type="slidenum">
              <a:rPr lang="en-US" smtClean="0"/>
              <a:t>22</a:t>
            </a:fld>
            <a:endParaRPr lang="en-US"/>
          </a:p>
        </p:txBody>
      </p:sp>
    </p:spTree>
    <p:extLst>
      <p:ext uri="{BB962C8B-B14F-4D97-AF65-F5344CB8AC3E}">
        <p14:creationId xmlns:p14="http://schemas.microsoft.com/office/powerpoint/2010/main" val="3570836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and High Dimensionality</a:t>
            </a:r>
          </a:p>
        </p:txBody>
      </p:sp>
    </p:spTree>
    <p:extLst>
      <p:ext uri="{BB962C8B-B14F-4D97-AF65-F5344CB8AC3E}">
        <p14:creationId xmlns:p14="http://schemas.microsoft.com/office/powerpoint/2010/main" val="2325504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What is ‘Big Data’?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In the world of Data Science, the term </a:t>
            </a:r>
            <a:r>
              <a:rPr lang="en-US" i="1" dirty="0"/>
              <a:t>Big Data</a:t>
            </a:r>
            <a:r>
              <a:rPr lang="en-US" dirty="0"/>
              <a:t> gets thrown around a lot.  What does </a:t>
            </a:r>
            <a:r>
              <a:rPr lang="en-US" i="1" dirty="0"/>
              <a:t>Big Data </a:t>
            </a:r>
            <a:r>
              <a:rPr lang="en-US" dirty="0"/>
              <a:t>mean?</a:t>
            </a:r>
          </a:p>
          <a:p>
            <a:r>
              <a:rPr lang="en-US" dirty="0"/>
              <a:t>A rectangular data set has two dimensions: number of observations (</a:t>
            </a:r>
            <a:r>
              <a:rPr lang="en-US" i="1" dirty="0"/>
              <a:t>n</a:t>
            </a:r>
            <a:r>
              <a:rPr lang="en-US" dirty="0"/>
              <a:t>) and the number of predictors (</a:t>
            </a:r>
            <a:r>
              <a:rPr lang="en-US" i="1" dirty="0"/>
              <a:t>p</a:t>
            </a:r>
            <a:r>
              <a:rPr lang="en-US" dirty="0"/>
              <a:t>). Both can play a part in defining a problem as a </a:t>
            </a:r>
            <a:r>
              <a:rPr lang="en-US" i="1" dirty="0"/>
              <a:t>Big Data </a:t>
            </a:r>
            <a:r>
              <a:rPr lang="en-US" dirty="0"/>
              <a:t>problem.</a:t>
            </a:r>
          </a:p>
          <a:p>
            <a:r>
              <a:rPr lang="en-US" dirty="0"/>
              <a:t>What are some issues when:</a:t>
            </a:r>
          </a:p>
          <a:p>
            <a:pPr marL="457200" indent="-457200">
              <a:buFont typeface="Arial" panose="020B0604020202020204" pitchFamily="34" charset="0"/>
              <a:buChar char="•"/>
            </a:pPr>
            <a:r>
              <a:rPr lang="en-US" i="1" dirty="0"/>
              <a:t>n</a:t>
            </a:r>
            <a:r>
              <a:rPr lang="en-US" dirty="0"/>
              <a:t> is big (and </a:t>
            </a:r>
            <a:r>
              <a:rPr lang="en-US" i="1" dirty="0"/>
              <a:t>p</a:t>
            </a:r>
            <a:r>
              <a:rPr lang="en-US" dirty="0"/>
              <a:t> is small to moderate)?  </a:t>
            </a:r>
          </a:p>
          <a:p>
            <a:pPr marL="457200" indent="-457200">
              <a:buFont typeface="Arial" panose="020B0604020202020204" pitchFamily="34" charset="0"/>
              <a:buChar char="•"/>
            </a:pPr>
            <a:r>
              <a:rPr lang="en-US" i="1" dirty="0"/>
              <a:t>p</a:t>
            </a:r>
            <a:r>
              <a:rPr lang="en-US" dirty="0"/>
              <a:t> is big (and </a:t>
            </a:r>
            <a:r>
              <a:rPr lang="en-US" i="1" dirty="0"/>
              <a:t>n</a:t>
            </a:r>
            <a:r>
              <a:rPr lang="en-US" dirty="0"/>
              <a:t> is small to moderate)?</a:t>
            </a:r>
          </a:p>
          <a:p>
            <a:pPr marL="457200" indent="-457200">
              <a:buFont typeface="Arial" panose="020B0604020202020204" pitchFamily="34" charset="0"/>
              <a:buChar char="•"/>
            </a:pPr>
            <a:r>
              <a:rPr lang="en-US" i="1" dirty="0"/>
              <a:t>n</a:t>
            </a:r>
            <a:r>
              <a:rPr lang="en-US" dirty="0"/>
              <a:t> and </a:t>
            </a:r>
            <a:r>
              <a:rPr lang="en-US" i="1" dirty="0"/>
              <a:t>p</a:t>
            </a:r>
            <a:r>
              <a:rPr lang="en-US" dirty="0"/>
              <a:t> are both big?</a:t>
            </a:r>
          </a:p>
          <a:p>
            <a:endParaRPr lang="en-US" dirty="0"/>
          </a:p>
        </p:txBody>
      </p:sp>
    </p:spTree>
    <p:extLst>
      <p:ext uri="{BB962C8B-B14F-4D97-AF65-F5344CB8AC3E}">
        <p14:creationId xmlns:p14="http://schemas.microsoft.com/office/powerpoint/2010/main" val="3311739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When </a:t>
            </a:r>
            <a:r>
              <a:rPr lang="en-US" i="1" dirty="0"/>
              <a:t>n</a:t>
            </a:r>
            <a:r>
              <a:rPr lang="en-US" dirty="0"/>
              <a:t> is big</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When the sample size is large, this is typically not much of an issue from the statistical perspective, just one from the computational perspective.</a:t>
            </a:r>
          </a:p>
          <a:p>
            <a:pPr marL="457200" indent="-457200">
              <a:buFont typeface="Arial" panose="020B0604020202020204" pitchFamily="34" charset="0"/>
              <a:buChar char="•"/>
            </a:pPr>
            <a:r>
              <a:rPr lang="en-US" dirty="0"/>
              <a:t>Algorithms can take forever to finish.  Estimating the coefficients of a regression model, especially one that does not have closed form (like LASSO), can take a while.  Wait until we get to </a:t>
            </a:r>
            <a:r>
              <a:rPr lang="en-US" u="sng" dirty="0"/>
              <a:t>Neural Nets</a:t>
            </a:r>
            <a:r>
              <a:rPr lang="en-US" dirty="0"/>
              <a:t>!</a:t>
            </a:r>
          </a:p>
          <a:p>
            <a:pPr marL="457200" indent="-457200">
              <a:buFont typeface="Arial" panose="020B0604020202020204" pitchFamily="34" charset="0"/>
              <a:buChar char="•"/>
            </a:pPr>
            <a:r>
              <a:rPr lang="en-US" dirty="0"/>
              <a:t>If you are tuning a parameter or choosing between models (using CV), this exacerbates the problem.</a:t>
            </a:r>
          </a:p>
          <a:p>
            <a:r>
              <a:rPr lang="en-US" dirty="0"/>
              <a:t>What can we do to fix this computational issue?</a:t>
            </a:r>
          </a:p>
          <a:p>
            <a:pPr marL="457200" indent="-457200">
              <a:buFont typeface="Arial" panose="020B0604020202020204" pitchFamily="34" charset="0"/>
              <a:buChar char="•"/>
            </a:pPr>
            <a:r>
              <a:rPr lang="en-US" dirty="0"/>
              <a:t>Perform ‘preliminary’ steps (model selection, tuning, etc.) on a subset of the training data set.  10% or less can be justified</a:t>
            </a:r>
          </a:p>
        </p:txBody>
      </p:sp>
    </p:spTree>
    <p:extLst>
      <p:ext uri="{BB962C8B-B14F-4D97-AF65-F5344CB8AC3E}">
        <p14:creationId xmlns:p14="http://schemas.microsoft.com/office/powerpoint/2010/main" val="33694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Keep in mind, big </a:t>
            </a:r>
            <a:r>
              <a:rPr lang="en-US" i="1" dirty="0"/>
              <a:t>n</a:t>
            </a:r>
            <a:r>
              <a:rPr lang="en-US" dirty="0"/>
              <a:t> doesn’t solve everything</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 era of Big Data (aka, large </a:t>
            </a:r>
            <a:r>
              <a:rPr lang="en-US" i="1" dirty="0"/>
              <a:t>n</a:t>
            </a:r>
            <a:r>
              <a:rPr lang="en-US" dirty="0"/>
              <a:t>) can help us answer lots of interesting scientific and application-based questions, but it does not fix everything.</a:t>
            </a:r>
          </a:p>
          <a:p>
            <a:endParaRPr lang="en-US" sz="1200" dirty="0"/>
          </a:p>
          <a:p>
            <a:r>
              <a:rPr lang="en-US" dirty="0"/>
              <a:t>Remember the old adage: “</a:t>
            </a:r>
            <a:r>
              <a:rPr lang="en-US" b="1" dirty="0"/>
              <a:t>crap in = crap out</a:t>
            </a:r>
            <a:r>
              <a:rPr lang="en-US" dirty="0"/>
              <a:t>”.  That is to say, if the data are not representative of the population, then modeling results can be terrible.  </a:t>
            </a:r>
            <a:r>
              <a:rPr lang="en-US" u="sng" dirty="0"/>
              <a:t>Random sampling</a:t>
            </a:r>
            <a:r>
              <a:rPr lang="en-US" dirty="0"/>
              <a:t> ensures representative data.</a:t>
            </a:r>
          </a:p>
          <a:p>
            <a:endParaRPr lang="en-US" sz="1200" dirty="0"/>
          </a:p>
          <a:p>
            <a:r>
              <a:rPr lang="en-US" dirty="0"/>
              <a:t>Xiao-Li Meng does a wonderful job describing the subtleties involved (WARNING: it’s a little technical, but digestible):</a:t>
            </a:r>
            <a:br>
              <a:rPr lang="en-US" dirty="0"/>
            </a:br>
            <a:r>
              <a:rPr lang="en-US" dirty="0">
                <a:hlinkClick r:id="rId2"/>
              </a:rPr>
              <a:t>https://www.youtube.com/watch?v=8YLdIDOMEZs</a:t>
            </a:r>
            <a:endParaRPr lang="en-US" dirty="0"/>
          </a:p>
          <a:p>
            <a:endParaRPr lang="en-US" dirty="0"/>
          </a:p>
        </p:txBody>
      </p:sp>
    </p:spTree>
    <p:extLst>
      <p:ext uri="{BB962C8B-B14F-4D97-AF65-F5344CB8AC3E}">
        <p14:creationId xmlns:p14="http://schemas.microsoft.com/office/powerpoint/2010/main" val="1723993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When </a:t>
            </a:r>
            <a:r>
              <a:rPr lang="en-US" i="1" dirty="0"/>
              <a:t>p</a:t>
            </a:r>
            <a:r>
              <a:rPr lang="en-US" dirty="0"/>
              <a:t> is big</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When the number of predictors is large (in any form: interactions, polynomial terms, etc.), then lots of issues can occur.</a:t>
            </a:r>
          </a:p>
          <a:p>
            <a:pPr marL="457200" indent="-457200">
              <a:buFont typeface="Arial" panose="020B0604020202020204" pitchFamily="34" charset="0"/>
              <a:buChar char="•"/>
            </a:pPr>
            <a:r>
              <a:rPr lang="en-US" dirty="0"/>
              <a:t>Matrices may not be invertible (issue in OLS).</a:t>
            </a:r>
          </a:p>
          <a:p>
            <a:pPr marL="457200" indent="-457200">
              <a:buFont typeface="Arial" panose="020B0604020202020204" pitchFamily="34" charset="0"/>
              <a:buChar char="•"/>
            </a:pPr>
            <a:r>
              <a:rPr lang="en-US" dirty="0"/>
              <a:t>Multicollinearity is likely to be present</a:t>
            </a:r>
          </a:p>
          <a:p>
            <a:pPr marL="457200" indent="-457200">
              <a:buFont typeface="Arial" panose="020B0604020202020204" pitchFamily="34" charset="0"/>
              <a:buChar char="•"/>
            </a:pPr>
            <a:r>
              <a:rPr lang="en-US" dirty="0"/>
              <a:t>Models are susceptible to overfitting</a:t>
            </a:r>
          </a:p>
          <a:p>
            <a:endParaRPr lang="en-US" sz="1200" dirty="0"/>
          </a:p>
          <a:p>
            <a:r>
              <a:rPr lang="en-US" dirty="0"/>
              <a:t>This situation is called </a:t>
            </a:r>
            <a:r>
              <a:rPr lang="en-US" i="1" dirty="0"/>
              <a:t>High Dimensionality</a:t>
            </a:r>
            <a:r>
              <a:rPr lang="en-US" dirty="0"/>
              <a:t>, and needs to be accounted for when performing data analysis and modeling.</a:t>
            </a:r>
          </a:p>
          <a:p>
            <a:endParaRPr lang="en-US" sz="1200" i="1" dirty="0"/>
          </a:p>
          <a:p>
            <a:r>
              <a:rPr lang="en-US" dirty="0"/>
              <a:t>What techniques have we learned to deal with this?</a:t>
            </a:r>
          </a:p>
        </p:txBody>
      </p:sp>
    </p:spTree>
    <p:extLst>
      <p:ext uri="{BB962C8B-B14F-4D97-AF65-F5344CB8AC3E}">
        <p14:creationId xmlns:p14="http://schemas.microsoft.com/office/powerpoint/2010/main" val="284969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When Does High Dimensionality Occur?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600" dirty="0"/>
              <a:t>The problem of high dimensionality can occur when the number of parameters exceeds or is close to the number of observations. This can occur when we consider lots of interaction terms, like in our previous example. But this can also happen when the number of main effects is high. </a:t>
            </a:r>
          </a:p>
          <a:p>
            <a:r>
              <a:rPr lang="en-US" sz="2600" u="sng" dirty="0"/>
              <a:t>For example:</a:t>
            </a:r>
          </a:p>
          <a:p>
            <a:pPr marL="457200" indent="-457200">
              <a:buFont typeface="Arial" panose="020B0604020202020204" pitchFamily="34" charset="0"/>
              <a:buChar char="•"/>
            </a:pPr>
            <a:r>
              <a:rPr lang="en-US" sz="2600" dirty="0"/>
              <a:t>When we are performing polynomial regression with a high degree and a large number of predictors.</a:t>
            </a:r>
          </a:p>
          <a:p>
            <a:pPr marL="457200" indent="-457200">
              <a:buFont typeface="Arial" panose="020B0604020202020204" pitchFamily="34" charset="0"/>
              <a:buChar char="•"/>
            </a:pPr>
            <a:r>
              <a:rPr lang="en-US" sz="2600" dirty="0"/>
              <a:t>When the predictors are genomic markers (and possible interactions) in a computational biology problem.</a:t>
            </a:r>
          </a:p>
          <a:p>
            <a:pPr marL="457200" indent="-457200">
              <a:buFont typeface="Arial" panose="020B0604020202020204" pitchFamily="34" charset="0"/>
              <a:buChar char="•"/>
            </a:pPr>
            <a:r>
              <a:rPr lang="en-US" sz="2600" dirty="0"/>
              <a:t>When the predictors are the counts of all English words appearing in a text.</a:t>
            </a:r>
          </a:p>
        </p:txBody>
      </p:sp>
    </p:spTree>
    <p:extLst>
      <p:ext uri="{BB962C8B-B14F-4D97-AF65-F5344CB8AC3E}">
        <p14:creationId xmlns:p14="http://schemas.microsoft.com/office/powerpoint/2010/main" val="196831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BA82-8677-7744-A442-0FC845918A20}"/>
              </a:ext>
            </a:extLst>
          </p:cNvPr>
          <p:cNvSpPr>
            <a:spLocks noGrp="1"/>
          </p:cNvSpPr>
          <p:nvPr>
            <p:ph type="title"/>
          </p:nvPr>
        </p:nvSpPr>
        <p:spPr/>
        <p:txBody>
          <a:bodyPr/>
          <a:lstStyle/>
          <a:p>
            <a:r>
              <a:rPr lang="en-US" dirty="0"/>
              <a:t>How Does </a:t>
            </a:r>
            <a:r>
              <a:rPr lang="en-US" dirty="0" err="1"/>
              <a:t>sklearn</a:t>
            </a:r>
            <a:r>
              <a:rPr lang="en-US" dirty="0"/>
              <a:t> handle unidentifiability?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3ADC9EE-D3D7-5542-A540-66CC02FC1D0E}"/>
                  </a:ext>
                </a:extLst>
              </p:cNvPr>
              <p:cNvSpPr>
                <a:spLocks noGrp="1"/>
              </p:cNvSpPr>
              <p:nvPr>
                <p:ph idx="1"/>
              </p:nvPr>
            </p:nvSpPr>
            <p:spPr>
              <a:xfrm>
                <a:off x="858643" y="1115122"/>
                <a:ext cx="10301779" cy="5196778"/>
              </a:xfrm>
            </p:spPr>
            <p:txBody>
              <a:bodyPr/>
              <a:lstStyle/>
              <a:p>
                <a:r>
                  <a:rPr lang="en-US" sz="2600" dirty="0"/>
                  <a:t>In a parametric approach: if we have an over-specified model (</a:t>
                </a:r>
                <a:r>
                  <a:rPr lang="en-US" sz="2600" i="1" dirty="0"/>
                  <a:t>p</a:t>
                </a:r>
                <a:r>
                  <a:rPr lang="en-US" sz="2600" dirty="0"/>
                  <a:t> &gt; </a:t>
                </a:r>
                <a:r>
                  <a:rPr lang="en-US" sz="2600" i="1" dirty="0"/>
                  <a:t>n</a:t>
                </a:r>
                <a:r>
                  <a:rPr lang="en-US" sz="2600" dirty="0"/>
                  <a:t>), the parameters are unidentifiable: we only need </a:t>
                </a:r>
                <a:r>
                  <a:rPr lang="en-US" sz="2600" i="1" dirty="0"/>
                  <a:t>n</a:t>
                </a:r>
                <a:r>
                  <a:rPr lang="en-US" sz="2600" dirty="0"/>
                  <a:t> – 1  predictors to perfectly predict every observation (</a:t>
                </a:r>
                <a:r>
                  <a:rPr lang="en-US" sz="2600" i="1" dirty="0"/>
                  <a:t>n</a:t>
                </a:r>
                <a:r>
                  <a:rPr lang="en-US" sz="2600" b="1" dirty="0"/>
                  <a:t> – 1 </a:t>
                </a:r>
                <a:r>
                  <a:rPr lang="en-US" sz="2600" dirty="0"/>
                  <a:t>because of the intercept).</a:t>
                </a:r>
              </a:p>
              <a:p>
                <a:endParaRPr lang="en-US" sz="1200" dirty="0"/>
              </a:p>
              <a:p>
                <a:r>
                  <a:rPr lang="en-US" sz="2600" dirty="0"/>
                  <a:t>So what happens to the ‘extra’ parameter estimates (the extra </a:t>
                </a:r>
                <a14:m>
                  <m:oMath xmlns:m="http://schemas.openxmlformats.org/officeDocument/2006/math">
                    <m:r>
                      <a:rPr lang="en-US" sz="2600" b="0" i="1" smtClean="0">
                        <a:latin typeface="Cambria Math" panose="02040503050406030204" pitchFamily="18" charset="0"/>
                      </a:rPr>
                      <m:t>𝛽</m:t>
                    </m:r>
                  </m:oMath>
                </a14:m>
                <a:r>
                  <a:rPr lang="en-US" sz="2600" dirty="0"/>
                  <a:t>’s)?</a:t>
                </a:r>
              </a:p>
              <a:p>
                <a:pPr marL="457200" indent="-457200">
                  <a:buFont typeface="Arial" panose="020B0604020202020204" pitchFamily="34" charset="0"/>
                  <a:buChar char="•"/>
                </a:pPr>
                <a:r>
                  <a:rPr lang="en-US" sz="2600" dirty="0"/>
                  <a:t>the remaining </a:t>
                </a:r>
                <a:r>
                  <a:rPr lang="en-US" sz="2600" i="1" dirty="0"/>
                  <a:t>p</a:t>
                </a:r>
                <a:r>
                  <a:rPr lang="en-US" sz="2600" dirty="0"/>
                  <a:t> – (</a:t>
                </a:r>
                <a:r>
                  <a:rPr lang="en-US" sz="2600" i="1" dirty="0"/>
                  <a:t>n</a:t>
                </a:r>
                <a:r>
                  <a:rPr lang="en-US" sz="2600" dirty="0"/>
                  <a:t> – 1) predictors’ coefficients can be estimated to be anything.  Thus there are an infinite number of sets of estimates that will give us identical predictions.  There is not one unique set of </a:t>
                </a:r>
                <a14:m>
                  <m:oMath xmlns:m="http://schemas.openxmlformats.org/officeDocument/2006/math">
                    <m:acc>
                      <m:accPr>
                        <m:chr m:val="̂"/>
                        <m:ctrlPr>
                          <a:rPr lang="en-US" sz="2600" b="0" i="1" dirty="0" smtClean="0">
                            <a:latin typeface="Cambria Math" panose="02040503050406030204" pitchFamily="18" charset="0"/>
                          </a:rPr>
                        </m:ctrlPr>
                      </m:accPr>
                      <m:e>
                        <m:r>
                          <a:rPr lang="en-US" sz="2600" i="1">
                            <a:latin typeface="Cambria Math" panose="02040503050406030204" pitchFamily="18" charset="0"/>
                          </a:rPr>
                          <m:t>𝛽</m:t>
                        </m:r>
                      </m:e>
                    </m:acc>
                  </m:oMath>
                </a14:m>
                <a:r>
                  <a:rPr lang="en-US" sz="2600" dirty="0"/>
                  <a:t>’s.</a:t>
                </a:r>
              </a:p>
              <a:p>
                <a:endParaRPr lang="en-US" sz="1200" dirty="0"/>
              </a:p>
              <a:p>
                <a:r>
                  <a:rPr lang="en-US" sz="2600" dirty="0"/>
                  <a:t>What would be reasonable ways to handle this situation? How does </a:t>
                </a:r>
                <a:r>
                  <a:rPr lang="en-US" sz="2600" dirty="0" err="1"/>
                  <a:t>sklearn</a:t>
                </a:r>
                <a:r>
                  <a:rPr lang="en-US" sz="2600" dirty="0"/>
                  <a:t> handle this? When is another situation in which the parameter estimates are unidentifiable?  What is the simplest case?</a:t>
                </a:r>
              </a:p>
              <a:p>
                <a:endParaRPr lang="en-US" sz="2600" dirty="0"/>
              </a:p>
            </p:txBody>
          </p:sp>
        </mc:Choice>
        <mc:Fallback>
          <p:sp>
            <p:nvSpPr>
              <p:cNvPr id="3" name="Content Placeholder 2">
                <a:extLst>
                  <a:ext uri="{FF2B5EF4-FFF2-40B4-BE49-F238E27FC236}">
                    <a16:creationId xmlns:a16="http://schemas.microsoft.com/office/drawing/2014/main" id="{83ADC9EE-D3D7-5542-A540-66CC02FC1D0E}"/>
                  </a:ext>
                </a:extLst>
              </p:cNvPr>
              <p:cNvSpPr>
                <a:spLocks noGrp="1" noRot="1" noChangeAspect="1" noMove="1" noResize="1" noEditPoints="1" noAdjustHandles="1" noChangeArrowheads="1" noChangeShapeType="1" noTextEdit="1"/>
              </p:cNvSpPr>
              <p:nvPr>
                <p:ph idx="1"/>
              </p:nvPr>
            </p:nvSpPr>
            <p:spPr>
              <a:xfrm>
                <a:off x="858643" y="1115122"/>
                <a:ext cx="10301779" cy="5196778"/>
              </a:xfrm>
              <a:blipFill>
                <a:blip r:embed="rId2"/>
                <a:stretch>
                  <a:fillRect l="-985" t="-976" r="-8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690F196-92AE-6448-AC14-12343E51390E}"/>
              </a:ext>
            </a:extLst>
          </p:cNvPr>
          <p:cNvSpPr>
            <a:spLocks noGrp="1"/>
          </p:cNvSpPr>
          <p:nvPr>
            <p:ph type="sldNum" sz="quarter" idx="12"/>
          </p:nvPr>
        </p:nvSpPr>
        <p:spPr/>
        <p:txBody>
          <a:bodyPr/>
          <a:lstStyle/>
          <a:p>
            <a:fld id="{8C616E8F-BF65-1643-9F00-FF84D0665BC6}" type="slidenum">
              <a:rPr lang="en-US" smtClean="0"/>
              <a:t>29</a:t>
            </a:fld>
            <a:endParaRPr lang="en-US"/>
          </a:p>
        </p:txBody>
      </p:sp>
    </p:spTree>
    <p:extLst>
      <p:ext uri="{BB962C8B-B14F-4D97-AF65-F5344CB8AC3E}">
        <p14:creationId xmlns:p14="http://schemas.microsoft.com/office/powerpoint/2010/main" val="2495050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p:txBody>
          <a:bodyPr/>
          <a:lstStyle/>
          <a:p>
            <a:pPr marL="457200" indent="-457200">
              <a:spcBef>
                <a:spcPts val="1272"/>
              </a:spcBef>
              <a:buFont typeface="Arial" panose="020B0604020202020204" pitchFamily="34" charset="0"/>
              <a:buChar char="•"/>
            </a:pPr>
            <a:r>
              <a:rPr lang="en-US" i="1" dirty="0"/>
              <a:t>k</a:t>
            </a:r>
            <a:r>
              <a:rPr lang="en-US" dirty="0"/>
              <a:t>-NN review</a:t>
            </a:r>
          </a:p>
          <a:p>
            <a:pPr marL="457200" indent="-457200">
              <a:spcBef>
                <a:spcPts val="1272"/>
              </a:spcBef>
              <a:buFont typeface="Arial" panose="020B0604020202020204" pitchFamily="34" charset="0"/>
              <a:buChar char="•"/>
            </a:pPr>
            <a:r>
              <a:rPr lang="en-US" i="1" dirty="0"/>
              <a:t>k</a:t>
            </a:r>
            <a:r>
              <a:rPr lang="en-US" dirty="0"/>
              <a:t>-NN for Classification</a:t>
            </a:r>
          </a:p>
          <a:p>
            <a:pPr marL="457200" indent="-457200">
              <a:spcBef>
                <a:spcPts val="1272"/>
              </a:spcBef>
              <a:buFont typeface="Arial" panose="020B0604020202020204" pitchFamily="34" charset="0"/>
              <a:buChar char="•"/>
            </a:pPr>
            <a:r>
              <a:rPr lang="en-US" dirty="0"/>
              <a:t>Use of Interaction Terms</a:t>
            </a:r>
          </a:p>
          <a:p>
            <a:pPr marL="457200" indent="-457200">
              <a:spcBef>
                <a:spcPts val="1272"/>
              </a:spcBef>
              <a:buFont typeface="Arial" panose="020B0604020202020204" pitchFamily="34" charset="0"/>
              <a:buChar char="•"/>
            </a:pPr>
            <a:r>
              <a:rPr lang="en-US" dirty="0"/>
              <a:t>Big Data and High Dimensionality</a:t>
            </a:r>
          </a:p>
          <a:p>
            <a:pPr marL="457200" indent="-457200">
              <a:spcBef>
                <a:spcPts val="1272"/>
              </a:spcBef>
              <a:buFont typeface="Arial" panose="020B0604020202020204" pitchFamily="34" charset="0"/>
              <a:buChar char="•"/>
            </a:pPr>
            <a:r>
              <a:rPr lang="en-US" dirty="0"/>
              <a:t>Principal Components Analysis (PCA)</a:t>
            </a:r>
          </a:p>
          <a:p>
            <a:pPr marL="457200" indent="-457200">
              <a:spcBef>
                <a:spcPts val="1272"/>
              </a:spcBef>
              <a:buFont typeface="Arial" panose="020B0604020202020204" pitchFamily="34" charset="0"/>
              <a:buChar char="•"/>
            </a:pPr>
            <a:r>
              <a:rPr lang="en-US" dirty="0"/>
              <a:t>Dealing with Missingness</a:t>
            </a:r>
          </a:p>
          <a:p>
            <a:pPr marL="1200120" lvl="1" indent="-457200">
              <a:spcBef>
                <a:spcPts val="1272"/>
              </a:spcBef>
              <a:buFont typeface="Arial" panose="020B0604020202020204" pitchFamily="34" charset="0"/>
              <a:buChar char="•"/>
            </a:pPr>
            <a:r>
              <a:rPr lang="en-US" dirty="0"/>
              <a:t>Types of Missingness</a:t>
            </a:r>
          </a:p>
          <a:p>
            <a:pPr marL="1200120" lvl="1" indent="-457200">
              <a:spcBef>
                <a:spcPts val="1272"/>
              </a:spcBef>
              <a:buFont typeface="Arial" panose="020B0604020202020204" pitchFamily="34" charset="0"/>
              <a:buChar char="•"/>
            </a:pPr>
            <a:r>
              <a:rPr lang="en-US" dirty="0"/>
              <a:t>Imputation Methods</a:t>
            </a:r>
          </a:p>
          <a:p>
            <a:pPr marL="457200" indent="-457200">
              <a:spcBef>
                <a:spcPts val="1272"/>
              </a:spcBef>
              <a:spcAft>
                <a:spcPts val="1200"/>
              </a:spcAft>
              <a:buFont typeface="Arial" panose="020B0604020202020204" pitchFamily="34" charset="0"/>
              <a:buChar char="•"/>
            </a:pPr>
            <a:endParaRPr lang="en-US" dirty="0"/>
          </a:p>
        </p:txBody>
      </p:sp>
    </p:spTree>
    <p:extLst>
      <p:ext uri="{BB962C8B-B14F-4D97-AF65-F5344CB8AC3E}">
        <p14:creationId xmlns:p14="http://schemas.microsoft.com/office/powerpoint/2010/main" val="1899557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BA82-8677-7744-A442-0FC845918A20}"/>
              </a:ext>
            </a:extLst>
          </p:cNvPr>
          <p:cNvSpPr>
            <a:spLocks noGrp="1"/>
          </p:cNvSpPr>
          <p:nvPr>
            <p:ph type="title"/>
          </p:nvPr>
        </p:nvSpPr>
        <p:spPr/>
        <p:txBody>
          <a:bodyPr/>
          <a:lstStyle/>
          <a:p>
            <a:r>
              <a:rPr lang="en-US" dirty="0"/>
              <a:t>Perfect Multicollinearity</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ADC9EE-D3D7-5542-A540-66CC02FC1D0E}"/>
                  </a:ext>
                </a:extLst>
              </p:cNvPr>
              <p:cNvSpPr>
                <a:spLocks noGrp="1"/>
              </p:cNvSpPr>
              <p:nvPr>
                <p:ph idx="1"/>
              </p:nvPr>
            </p:nvSpPr>
            <p:spPr>
              <a:xfrm>
                <a:off x="858643" y="1115122"/>
                <a:ext cx="10301779" cy="5196778"/>
              </a:xfrm>
            </p:spPr>
            <p:txBody>
              <a:bodyPr/>
              <a:lstStyle/>
              <a:p>
                <a:r>
                  <a:rPr lang="en-US" sz="2600" dirty="0"/>
                  <a:t>The </a:t>
                </a:r>
                <a:r>
                  <a:rPr lang="en-US" sz="2600" i="1" dirty="0"/>
                  <a:t>p</a:t>
                </a:r>
                <a:r>
                  <a:rPr lang="en-US" sz="2600" dirty="0"/>
                  <a:t> &gt; </a:t>
                </a:r>
                <a:r>
                  <a:rPr lang="en-US" sz="2600" i="1" dirty="0"/>
                  <a:t>n</a:t>
                </a:r>
                <a:r>
                  <a:rPr lang="en-US" sz="2600" dirty="0"/>
                  <a:t> situation leads to perfect collinearity of the predictor set.  But this can also occur with a redundant predictors (ex: putting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𝑋</m:t>
                        </m:r>
                      </m:e>
                      <m:sub>
                        <m:r>
                          <a:rPr lang="en-US" sz="2600" b="0" i="1" smtClean="0">
                            <a:latin typeface="Cambria Math" panose="02040503050406030204" pitchFamily="18" charset="0"/>
                          </a:rPr>
                          <m:t>𝑗</m:t>
                        </m:r>
                      </m:sub>
                    </m:sSub>
                  </m:oMath>
                </a14:m>
                <a:r>
                  <a:rPr lang="en-US" sz="2600" dirty="0"/>
                  <a:t> twice into a model).  Let’s see what </a:t>
                </a:r>
                <a:r>
                  <a:rPr lang="en-US" sz="2600" dirty="0" err="1"/>
                  <a:t>sklearn</a:t>
                </a:r>
                <a:r>
                  <a:rPr lang="en-US" sz="2600" dirty="0"/>
                  <a:t> in this simplified situation:</a:t>
                </a:r>
              </a:p>
              <a:p>
                <a:endParaRPr lang="en-US" sz="2600" dirty="0"/>
              </a:p>
              <a:p>
                <a:endParaRPr lang="en-US" sz="2600" dirty="0"/>
              </a:p>
              <a:p>
                <a:endParaRPr lang="en-US" sz="2600" dirty="0"/>
              </a:p>
              <a:p>
                <a:endParaRPr lang="en-US" sz="2600" dirty="0"/>
              </a:p>
              <a:p>
                <a:endParaRPr lang="en-US" sz="2600" dirty="0"/>
              </a:p>
              <a:p>
                <a:endParaRPr lang="en-US" sz="2600" dirty="0"/>
              </a:p>
              <a:p>
                <a:r>
                  <a:rPr lang="en-US" sz="2600" dirty="0"/>
                  <a:t>How does this generalize into the high-dimensional situation?</a:t>
                </a:r>
              </a:p>
            </p:txBody>
          </p:sp>
        </mc:Choice>
        <mc:Fallback xmlns="">
          <p:sp>
            <p:nvSpPr>
              <p:cNvPr id="3" name="Content Placeholder 2">
                <a:extLst>
                  <a:ext uri="{FF2B5EF4-FFF2-40B4-BE49-F238E27FC236}">
                    <a16:creationId xmlns:a16="http://schemas.microsoft.com/office/drawing/2014/main" id="{83ADC9EE-D3D7-5542-A540-66CC02FC1D0E}"/>
                  </a:ext>
                </a:extLst>
              </p:cNvPr>
              <p:cNvSpPr>
                <a:spLocks noGrp="1" noRot="1" noChangeAspect="1" noMove="1" noResize="1" noEditPoints="1" noAdjustHandles="1" noChangeArrowheads="1" noChangeShapeType="1" noTextEdit="1"/>
              </p:cNvSpPr>
              <p:nvPr>
                <p:ph idx="1"/>
              </p:nvPr>
            </p:nvSpPr>
            <p:spPr>
              <a:xfrm>
                <a:off x="858643" y="1115122"/>
                <a:ext cx="10301779" cy="5196778"/>
              </a:xfrm>
              <a:blipFill>
                <a:blip r:embed="rId2"/>
                <a:stretch>
                  <a:fillRect l="-985" t="-97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690F196-92AE-6448-AC14-12343E51390E}"/>
              </a:ext>
            </a:extLst>
          </p:cNvPr>
          <p:cNvSpPr>
            <a:spLocks noGrp="1"/>
          </p:cNvSpPr>
          <p:nvPr>
            <p:ph type="sldNum" sz="quarter" idx="12"/>
          </p:nvPr>
        </p:nvSpPr>
        <p:spPr/>
        <p:txBody>
          <a:bodyPr/>
          <a:lstStyle/>
          <a:p>
            <a:fld id="{8C616E8F-BF65-1643-9F00-FF84D0665BC6}" type="slidenum">
              <a:rPr lang="en-US" smtClean="0"/>
              <a:t>30</a:t>
            </a:fld>
            <a:endParaRPr lang="en-US"/>
          </a:p>
        </p:txBody>
      </p:sp>
      <p:pic>
        <p:nvPicPr>
          <p:cNvPr id="5" name="Picture 4">
            <a:extLst>
              <a:ext uri="{FF2B5EF4-FFF2-40B4-BE49-F238E27FC236}">
                <a16:creationId xmlns:a16="http://schemas.microsoft.com/office/drawing/2014/main" id="{F4AAECE9-9C5E-944D-AA5E-10AD4819C1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8643" y="2712622"/>
            <a:ext cx="10283200" cy="2204817"/>
          </a:xfrm>
          <a:prstGeom prst="rect">
            <a:avLst/>
          </a:prstGeom>
        </p:spPr>
      </p:pic>
    </p:spTree>
    <p:extLst>
      <p:ext uri="{BB962C8B-B14F-4D97-AF65-F5344CB8AC3E}">
        <p14:creationId xmlns:p14="http://schemas.microsoft.com/office/powerpoint/2010/main" val="4186895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A Framework For Dimensionality Reduction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983807"/>
                <a:ext cx="10327008" cy="5569393"/>
              </a:xfrm>
            </p:spPr>
            <p:txBody>
              <a:bodyPr/>
              <a:lstStyle/>
              <a:p>
                <a:r>
                  <a:rPr lang="en-US" sz="2400" dirty="0"/>
                  <a:t>One way to reduce the dimensions of the feature space is to create a new, smaller set of predictors by taking linear combinations of the original predictors.</a:t>
                </a:r>
              </a:p>
              <a:p>
                <a:r>
                  <a:rPr lang="en-US" sz="2400" dirty="0"/>
                  <a:t>We choose </a:t>
                </a:r>
                <a:r>
                  <a:rPr lang="en-US" sz="2400" i="1" dirty="0"/>
                  <a:t>Z</a:t>
                </a:r>
                <a:r>
                  <a:rPr lang="en-US" sz="2400" baseline="-25000" dirty="0"/>
                  <a:t>1</a:t>
                </a:r>
                <a:r>
                  <a:rPr lang="en-US" sz="2400" dirty="0"/>
                  <a:t>, </a:t>
                </a:r>
                <a:r>
                  <a:rPr lang="en-US" sz="2400" i="1" dirty="0"/>
                  <a:t>Z</a:t>
                </a:r>
                <a:r>
                  <a:rPr lang="en-US" sz="2400" baseline="-25000" dirty="0"/>
                  <a:t>2</a:t>
                </a:r>
                <a:r>
                  <a:rPr lang="en-US" sz="2400" dirty="0"/>
                  <a:t>,…, </a:t>
                </a:r>
                <a:r>
                  <a:rPr lang="en-US" sz="2400" i="1" dirty="0" err="1"/>
                  <a:t>Z</a:t>
                </a:r>
                <a:r>
                  <a:rPr lang="en-US" sz="2400" i="1" baseline="-25000" dirty="0" err="1"/>
                  <a:t>m</a:t>
                </a:r>
                <a:r>
                  <a:rPr lang="en-US" sz="2400" dirty="0"/>
                  <a:t>, where </a:t>
                </a:r>
                <a14:m>
                  <m:oMath xmlns:m="http://schemas.openxmlformats.org/officeDocument/2006/math">
                    <m:r>
                      <a:rPr lang="en-US" sz="2400" b="0" i="1" smtClean="0">
                        <a:latin typeface="Cambria Math" panose="02040503050406030204" pitchFamily="18" charset="0"/>
                        <a:ea typeface="Cambria Math" panose="02040503050406030204" pitchFamily="18" charset="0"/>
                      </a:rPr>
                      <m:t>𝑚</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𝑝</m:t>
                    </m:r>
                  </m:oMath>
                </a14:m>
                <a:r>
                  <a:rPr lang="en-US" sz="2400" dirty="0"/>
                  <a:t> and where each </a:t>
                </a:r>
                <a:r>
                  <a:rPr lang="en-US" sz="2400" i="1" dirty="0"/>
                  <a:t>Z</a:t>
                </a:r>
                <a:r>
                  <a:rPr lang="en-US" sz="2400" i="1" baseline="-25000" dirty="0"/>
                  <a:t>i</a:t>
                </a:r>
                <a:r>
                  <a:rPr lang="en-US" sz="2400" dirty="0"/>
                  <a:t> is a linear combination of the original </a:t>
                </a:r>
                <a:r>
                  <a:rPr lang="en-US" sz="2400" i="1" dirty="0"/>
                  <a:t>p</a:t>
                </a:r>
                <a:r>
                  <a:rPr lang="en-US" sz="2400" dirty="0"/>
                  <a:t> predictors</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𝑍</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𝑝</m:t>
                          </m:r>
                        </m:sup>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𝑗𝑖</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𝑗</m:t>
                              </m:r>
                            </m:sub>
                          </m:sSub>
                        </m:e>
                      </m:nary>
                    </m:oMath>
                  </m:oMathPara>
                </a14:m>
                <a:endParaRPr lang="en-US" sz="2400" dirty="0"/>
              </a:p>
              <a:p>
                <a:r>
                  <a:rPr lang="en-US" sz="2400" dirty="0"/>
                  <a:t>for fixed constants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rPr>
                          <m:t>𝑗𝑖</m:t>
                        </m:r>
                      </m:sub>
                    </m:sSub>
                  </m:oMath>
                </a14:m>
                <a:r>
                  <a:rPr lang="en-US" sz="2400" dirty="0"/>
                  <a:t>.  Then we can build a linear regression regression model using the new predictors</a:t>
                </a:r>
              </a:p>
              <a:p>
                <a:endParaRPr lang="en-US" sz="12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𝑌</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1</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𝑚</m:t>
                          </m:r>
                        </m:sub>
                      </m:sSub>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b="0" i="1" smtClean="0">
                              <a:latin typeface="Cambria Math" panose="02040503050406030204" pitchFamily="18" charset="0"/>
                              <a:ea typeface="Cambria Math" panose="02040503050406030204" pitchFamily="18" charset="0"/>
                            </a:rPr>
                            <m:t>𝑚</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𝜀</m:t>
                      </m:r>
                    </m:oMath>
                  </m:oMathPara>
                </a14:m>
                <a:endParaRPr lang="en-US" sz="2400" dirty="0"/>
              </a:p>
              <a:p>
                <a:endParaRPr lang="en-US" sz="1200" dirty="0"/>
              </a:p>
              <a:p>
                <a:r>
                  <a:rPr lang="en-US" sz="2400" dirty="0"/>
                  <a:t>Notice that this model has a smaller number (</a:t>
                </a:r>
                <a:r>
                  <a:rPr lang="en-US" sz="2400" i="1" dirty="0"/>
                  <a:t>m</a:t>
                </a:r>
                <a:r>
                  <a:rPr lang="en-US" sz="2400" dirty="0"/>
                  <a:t>+1 &lt; </a:t>
                </a:r>
                <a:r>
                  <a:rPr lang="en-US" sz="2400" i="1" dirty="0"/>
                  <a:t>p</a:t>
                </a:r>
                <a:r>
                  <a:rPr lang="en-US" sz="2400" dirty="0"/>
                  <a:t>+1) of parameters.</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983807"/>
                <a:ext cx="10327008" cy="5569393"/>
              </a:xfrm>
              <a:blipFill>
                <a:blip r:embed="rId2"/>
                <a:stretch>
                  <a:fillRect l="-860" t="-682" r="-1229"/>
                </a:stretch>
              </a:blipFill>
            </p:spPr>
            <p:txBody>
              <a:bodyPr/>
              <a:lstStyle/>
              <a:p>
                <a:r>
                  <a:rPr lang="en-US">
                    <a:noFill/>
                  </a:rPr>
                  <a:t> </a:t>
                </a:r>
              </a:p>
            </p:txBody>
          </p:sp>
        </mc:Fallback>
      </mc:AlternateContent>
    </p:spTree>
    <p:extLst>
      <p:ext uri="{BB962C8B-B14F-4D97-AF65-F5344CB8AC3E}">
        <p14:creationId xmlns:p14="http://schemas.microsoft.com/office/powerpoint/2010/main" val="1863502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A Framework For Dimensionality Reduction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219200"/>
            <a:ext cx="10327008" cy="5334000"/>
          </a:xfrm>
        </p:spPr>
        <p:txBody>
          <a:bodyPr/>
          <a:lstStyle/>
          <a:p>
            <a:r>
              <a:rPr lang="en-US" sz="2400" dirty="0"/>
              <a:t>A method of dimensionality reduction includes 2 steps:</a:t>
            </a:r>
          </a:p>
          <a:p>
            <a:pPr marL="342900" indent="-342900">
              <a:buFont typeface="Arial" panose="020B0604020202020204" pitchFamily="34" charset="0"/>
              <a:buChar char="•"/>
            </a:pPr>
            <a:r>
              <a:rPr lang="en-US" sz="2400" dirty="0"/>
              <a:t>Determine a optimal set of new predictors </a:t>
            </a:r>
            <a:r>
              <a:rPr lang="en-US" sz="2400" i="1" dirty="0"/>
              <a:t>Z</a:t>
            </a:r>
            <a:r>
              <a:rPr lang="en-US" sz="2400" baseline="-25000" dirty="0"/>
              <a:t>1</a:t>
            </a:r>
            <a:r>
              <a:rPr lang="en-US" sz="2400" dirty="0"/>
              <a:t>,…, </a:t>
            </a:r>
            <a:r>
              <a:rPr lang="en-US" sz="2400" i="1" dirty="0" err="1"/>
              <a:t>Z</a:t>
            </a:r>
            <a:r>
              <a:rPr lang="en-US" sz="2400" i="1" baseline="-25000" dirty="0" err="1"/>
              <a:t>m</a:t>
            </a:r>
            <a:r>
              <a:rPr lang="en-US" sz="2400" dirty="0"/>
              <a:t>, for </a:t>
            </a:r>
            <a:r>
              <a:rPr lang="en-US" sz="2400" i="1" dirty="0"/>
              <a:t>m</a:t>
            </a:r>
            <a:r>
              <a:rPr lang="en-US" sz="2400" dirty="0"/>
              <a:t> &lt; </a:t>
            </a:r>
            <a:r>
              <a:rPr lang="en-US" sz="2400" i="1" dirty="0"/>
              <a:t>p</a:t>
            </a:r>
            <a:r>
              <a:rPr lang="en-US" sz="2400" dirty="0"/>
              <a:t>.</a:t>
            </a:r>
          </a:p>
          <a:p>
            <a:pPr marL="342900" indent="-342900">
              <a:buFont typeface="Arial" panose="020B0604020202020204" pitchFamily="34" charset="0"/>
              <a:buChar char="•"/>
            </a:pPr>
            <a:r>
              <a:rPr lang="en-US" sz="2400" dirty="0"/>
              <a:t>Express each observation in the data in terms of these new predictors. The transformed data will have </a:t>
            </a:r>
            <a:r>
              <a:rPr lang="en-US" sz="2400" i="1" dirty="0"/>
              <a:t>m</a:t>
            </a:r>
            <a:r>
              <a:rPr lang="en-US" sz="2400" dirty="0"/>
              <a:t> columns rather than </a:t>
            </a:r>
            <a:r>
              <a:rPr lang="en-US" sz="2400" i="1" dirty="0"/>
              <a:t>p</a:t>
            </a:r>
            <a:r>
              <a:rPr lang="en-US" sz="2400" dirty="0"/>
              <a:t>.</a:t>
            </a:r>
          </a:p>
          <a:p>
            <a:pPr marL="342900" indent="-342900">
              <a:buFont typeface="Arial" panose="020B0604020202020204" pitchFamily="34" charset="0"/>
              <a:buChar char="•"/>
            </a:pPr>
            <a:endParaRPr lang="en-US" sz="2400" dirty="0"/>
          </a:p>
          <a:p>
            <a:r>
              <a:rPr lang="en-US" sz="2400" dirty="0"/>
              <a:t>Thereafter, we can fit a model using the new predictors. </a:t>
            </a:r>
          </a:p>
          <a:p>
            <a:endParaRPr lang="en-US" sz="2400" dirty="0"/>
          </a:p>
          <a:p>
            <a:r>
              <a:rPr lang="en-US" sz="2400" dirty="0"/>
              <a:t>The method for determining the set of new predictors (what do we mean by an optimal predictors set?) can differ according to application. We will explore a way to create new predictors that captures the </a:t>
            </a:r>
            <a:r>
              <a:rPr lang="en-US" sz="2400" i="1" dirty="0"/>
              <a:t>essential</a:t>
            </a:r>
            <a:r>
              <a:rPr lang="en-US" sz="2400" dirty="0"/>
              <a:t> variations in the observed predictor set.</a:t>
            </a:r>
          </a:p>
          <a:p>
            <a:endParaRPr lang="en-US" sz="2400" dirty="0"/>
          </a:p>
        </p:txBody>
      </p:sp>
    </p:spTree>
    <p:extLst>
      <p:ext uri="{BB962C8B-B14F-4D97-AF65-F5344CB8AC3E}">
        <p14:creationId xmlns:p14="http://schemas.microsoft.com/office/powerpoint/2010/main" val="2332455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CC5F-B50C-E043-AE37-668A9EA7434D}"/>
              </a:ext>
            </a:extLst>
          </p:cNvPr>
          <p:cNvSpPr>
            <a:spLocks noGrp="1"/>
          </p:cNvSpPr>
          <p:nvPr>
            <p:ph type="title"/>
          </p:nvPr>
        </p:nvSpPr>
        <p:spPr/>
        <p:txBody>
          <a:bodyPr/>
          <a:lstStyle/>
          <a:p>
            <a:r>
              <a:rPr lang="en-US" dirty="0"/>
              <a:t>You’re </a:t>
            </a:r>
            <a:r>
              <a:rPr lang="en-US" dirty="0" err="1"/>
              <a:t>Gonna</a:t>
            </a:r>
            <a:r>
              <a:rPr lang="en-US" dirty="0"/>
              <a:t> Have a Bad Time…</a:t>
            </a:r>
          </a:p>
        </p:txBody>
      </p:sp>
      <p:pic>
        <p:nvPicPr>
          <p:cNvPr id="5" name="Content Placeholder 4">
            <a:extLst>
              <a:ext uri="{FF2B5EF4-FFF2-40B4-BE49-F238E27FC236}">
                <a16:creationId xmlns:a16="http://schemas.microsoft.com/office/drawing/2014/main" id="{87992091-6C8B-ED44-8142-FD79DD3A2EA0}"/>
              </a:ext>
            </a:extLst>
          </p:cNvPr>
          <p:cNvPicPr>
            <a:picLocks noGrp="1" noChangeAspect="1"/>
          </p:cNvPicPr>
          <p:nvPr>
            <p:ph idx="1"/>
          </p:nvPr>
        </p:nvPicPr>
        <p:blipFill>
          <a:blip r:embed="rId2"/>
          <a:stretch>
            <a:fillRect/>
          </a:stretch>
        </p:blipFill>
        <p:spPr>
          <a:xfrm>
            <a:off x="3573375" y="983807"/>
            <a:ext cx="5045249" cy="5045249"/>
          </a:xfrm>
          <a:prstGeom prst="rect">
            <a:avLst/>
          </a:prstGeom>
        </p:spPr>
      </p:pic>
      <p:sp>
        <p:nvSpPr>
          <p:cNvPr id="4" name="Slide Number Placeholder 3">
            <a:extLst>
              <a:ext uri="{FF2B5EF4-FFF2-40B4-BE49-F238E27FC236}">
                <a16:creationId xmlns:a16="http://schemas.microsoft.com/office/drawing/2014/main" id="{70AA5500-DD8B-484F-8CCB-D9CB32C40E10}"/>
              </a:ext>
            </a:extLst>
          </p:cNvPr>
          <p:cNvSpPr>
            <a:spLocks noGrp="1"/>
          </p:cNvSpPr>
          <p:nvPr>
            <p:ph type="sldNum" sz="quarter" idx="12"/>
          </p:nvPr>
        </p:nvSpPr>
        <p:spPr/>
        <p:txBody>
          <a:bodyPr/>
          <a:lstStyle/>
          <a:p>
            <a:fld id="{8C616E8F-BF65-1643-9F00-FF84D0665BC6}" type="slidenum">
              <a:rPr lang="en-US" smtClean="0"/>
              <a:t>33</a:t>
            </a:fld>
            <a:endParaRPr lang="en-US"/>
          </a:p>
        </p:txBody>
      </p:sp>
    </p:spTree>
    <p:extLst>
      <p:ext uri="{BB962C8B-B14F-4D97-AF65-F5344CB8AC3E}">
        <p14:creationId xmlns:p14="http://schemas.microsoft.com/office/powerpoint/2010/main" val="3460806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Principal Components Analysis (PCA)</a:t>
            </a:r>
          </a:p>
        </p:txBody>
      </p:sp>
    </p:spTree>
    <p:extLst>
      <p:ext uri="{BB962C8B-B14F-4D97-AF65-F5344CB8AC3E}">
        <p14:creationId xmlns:p14="http://schemas.microsoft.com/office/powerpoint/2010/main" val="1293124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Principal Components Analysis (PCA)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i="1" dirty="0"/>
              <a:t>Principal Components Analysis </a:t>
            </a:r>
            <a:r>
              <a:rPr lang="en-US" dirty="0"/>
              <a:t>(PCA) is a method to identify a new set of predictors, as linear combinations of the original ones, that captures the `maximum amount' of variance in the observed data.</a:t>
            </a:r>
          </a:p>
        </p:txBody>
      </p:sp>
      <p:pic>
        <p:nvPicPr>
          <p:cNvPr id="23553" name="Picture 1" descr="page15image3872096">
            <a:extLst>
              <a:ext uri="{FF2B5EF4-FFF2-40B4-BE49-F238E27FC236}">
                <a16:creationId xmlns:a16="http://schemas.microsoft.com/office/drawing/2014/main" id="{05875354-B5C6-404C-9975-19200474687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80355" y="2632363"/>
            <a:ext cx="3633127"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148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PCA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600" i="1" u="sng" dirty="0"/>
              <a:t>Principal Components Analysis</a:t>
            </a:r>
            <a:r>
              <a:rPr lang="en-US" sz="2600" i="1" dirty="0"/>
              <a:t> </a:t>
            </a:r>
            <a:r>
              <a:rPr lang="en-US" sz="2600" dirty="0"/>
              <a:t>(PCA) produces a list of </a:t>
            </a:r>
            <a:r>
              <a:rPr lang="en-US" sz="2600" i="1" dirty="0"/>
              <a:t>p</a:t>
            </a:r>
            <a:r>
              <a:rPr lang="en-US" sz="2600" dirty="0"/>
              <a:t> </a:t>
            </a:r>
            <a:r>
              <a:rPr lang="en-US" sz="2600" i="1" dirty="0"/>
              <a:t>principle components Z</a:t>
            </a:r>
            <a:r>
              <a:rPr lang="en-US" sz="2600" baseline="-25000" dirty="0"/>
              <a:t>1</a:t>
            </a:r>
            <a:r>
              <a:rPr lang="en-US" sz="2600" dirty="0"/>
              <a:t>,…, </a:t>
            </a:r>
            <a:r>
              <a:rPr lang="en-US" sz="2600" i="1" dirty="0" err="1"/>
              <a:t>Z</a:t>
            </a:r>
            <a:r>
              <a:rPr lang="en-US" sz="2600" i="1" baseline="-25000" dirty="0" err="1"/>
              <a:t>p</a:t>
            </a:r>
            <a:r>
              <a:rPr lang="en-US" sz="2600" i="1" baseline="-25000" dirty="0"/>
              <a:t> </a:t>
            </a:r>
            <a:r>
              <a:rPr lang="en-US" sz="2600" dirty="0"/>
              <a:t>such that</a:t>
            </a:r>
          </a:p>
          <a:p>
            <a:pPr marL="457200" indent="-457200">
              <a:buFont typeface="Arial" panose="020B0604020202020204" pitchFamily="34" charset="0"/>
              <a:buChar char="•"/>
            </a:pPr>
            <a:r>
              <a:rPr lang="en-US" sz="2600" dirty="0"/>
              <a:t>Each </a:t>
            </a:r>
            <a:r>
              <a:rPr lang="en-US" sz="2600" i="1" dirty="0" err="1"/>
              <a:t>Z</a:t>
            </a:r>
            <a:r>
              <a:rPr lang="en-US" sz="2600" i="1" baseline="-25000" dirty="0" err="1"/>
              <a:t>i</a:t>
            </a:r>
            <a:r>
              <a:rPr lang="en-US" sz="2600" dirty="0"/>
              <a:t> is a linear combination of the original predictors, and it's vector norm is 1</a:t>
            </a:r>
          </a:p>
          <a:p>
            <a:pPr marL="457200" indent="-457200">
              <a:buFont typeface="Arial" panose="020B0604020202020204" pitchFamily="34" charset="0"/>
              <a:buChar char="•"/>
            </a:pPr>
            <a:r>
              <a:rPr lang="en-US" sz="2600" dirty="0"/>
              <a:t>The </a:t>
            </a:r>
            <a:r>
              <a:rPr lang="en-US" sz="2600" i="1" dirty="0" err="1"/>
              <a:t>Z</a:t>
            </a:r>
            <a:r>
              <a:rPr lang="en-US" sz="2600" i="1" baseline="-25000" dirty="0" err="1"/>
              <a:t>i</a:t>
            </a:r>
            <a:r>
              <a:rPr lang="en-US" sz="2600" i="1" baseline="-25000" dirty="0"/>
              <a:t> </a:t>
            </a:r>
            <a:r>
              <a:rPr lang="en-US" sz="2600" dirty="0"/>
              <a:t>'s are pairwise orthogonal</a:t>
            </a:r>
          </a:p>
          <a:p>
            <a:pPr marL="457200" indent="-457200">
              <a:buFont typeface="Arial" panose="020B0604020202020204" pitchFamily="34" charset="0"/>
              <a:buChar char="•"/>
            </a:pPr>
            <a:r>
              <a:rPr lang="en-US" sz="2600" dirty="0"/>
              <a:t>The </a:t>
            </a:r>
            <a:r>
              <a:rPr lang="en-US" sz="2600" i="1" dirty="0" err="1"/>
              <a:t>Z</a:t>
            </a:r>
            <a:r>
              <a:rPr lang="en-US" sz="2600" i="1" baseline="-25000" dirty="0" err="1"/>
              <a:t>i</a:t>
            </a:r>
            <a:r>
              <a:rPr lang="en-US" sz="2600" i="1" baseline="-25000" dirty="0"/>
              <a:t> </a:t>
            </a:r>
            <a:r>
              <a:rPr lang="en-US" sz="2600" dirty="0"/>
              <a:t>'s are ordered in decreasing order in the amount of captured observed variance.</a:t>
            </a:r>
          </a:p>
          <a:p>
            <a:r>
              <a:rPr lang="en-US" sz="2600" dirty="0"/>
              <a:t>That is, the observed data shows more variance in the direction of </a:t>
            </a:r>
            <a:r>
              <a:rPr lang="en-US" sz="2600" i="1" dirty="0"/>
              <a:t>Z</a:t>
            </a:r>
            <a:r>
              <a:rPr lang="en-US" sz="2600" baseline="-25000" dirty="0"/>
              <a:t>1 </a:t>
            </a:r>
            <a:r>
              <a:rPr lang="en-US" sz="2600" dirty="0"/>
              <a:t>than in the direction of </a:t>
            </a:r>
            <a:r>
              <a:rPr lang="en-US" sz="2600" i="1" dirty="0"/>
              <a:t>Z</a:t>
            </a:r>
            <a:r>
              <a:rPr lang="en-US" sz="2600" baseline="-25000" dirty="0"/>
              <a:t>2</a:t>
            </a:r>
            <a:r>
              <a:rPr lang="en-US" sz="2600" dirty="0"/>
              <a:t>. </a:t>
            </a:r>
          </a:p>
          <a:p>
            <a:r>
              <a:rPr lang="en-US" sz="2600" dirty="0"/>
              <a:t>To perform dimensionality reduction we select the top </a:t>
            </a:r>
            <a:r>
              <a:rPr lang="en-US" sz="2600" i="1" dirty="0"/>
              <a:t>m</a:t>
            </a:r>
            <a:r>
              <a:rPr lang="en-US" sz="2600" dirty="0"/>
              <a:t> principle components of PCA as our new predictors and express our observed data in terms of these predictors.</a:t>
            </a:r>
          </a:p>
        </p:txBody>
      </p:sp>
    </p:spTree>
    <p:extLst>
      <p:ext uri="{BB962C8B-B14F-4D97-AF65-F5344CB8AC3E}">
        <p14:creationId xmlns:p14="http://schemas.microsoft.com/office/powerpoint/2010/main" val="1857138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The Intuition Behind PCA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Top PCA components capture the most of amount of variation (interesting features) of the data. </a:t>
            </a:r>
          </a:p>
          <a:p>
            <a:r>
              <a:rPr lang="en-US" dirty="0"/>
              <a:t>Each component is a linear combination of the original predictors - we visualize them as vectors in the feature space.</a:t>
            </a:r>
          </a:p>
          <a:p>
            <a:endParaRPr lang="en-US" dirty="0"/>
          </a:p>
        </p:txBody>
      </p:sp>
      <p:pic>
        <p:nvPicPr>
          <p:cNvPr id="25601" name="Picture 1" descr="page17image3819904">
            <a:extLst>
              <a:ext uri="{FF2B5EF4-FFF2-40B4-BE49-F238E27FC236}">
                <a16:creationId xmlns:a16="http://schemas.microsoft.com/office/drawing/2014/main" id="{D56F5ECF-BE71-4642-8439-7AAFDD0E089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461164" y="3203347"/>
            <a:ext cx="3006436" cy="290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666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The Intuition Behind PCA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Transforming our observed data means projecting our dataset onto the space defined by the top </a:t>
            </a:r>
            <a:r>
              <a:rPr lang="en-US" i="1" dirty="0"/>
              <a:t>m</a:t>
            </a:r>
            <a:r>
              <a:rPr lang="en-US" dirty="0"/>
              <a:t> PCA components, these components are our new predictors.</a:t>
            </a:r>
          </a:p>
        </p:txBody>
      </p:sp>
      <p:pic>
        <p:nvPicPr>
          <p:cNvPr id="24577" name="Picture 1" descr="page18image3838720">
            <a:extLst>
              <a:ext uri="{FF2B5EF4-FFF2-40B4-BE49-F238E27FC236}">
                <a16:creationId xmlns:a16="http://schemas.microsoft.com/office/drawing/2014/main" id="{2CEFA50B-3A72-0844-AD41-61051C60DAC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3519" y="2615609"/>
            <a:ext cx="3589514" cy="358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994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The Math behind PCA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PCA is a well-known result from linear algebra.  Let </a:t>
                </a:r>
                <a:r>
                  <a:rPr lang="en-US" b="1" dirty="0"/>
                  <a:t>Z</a:t>
                </a:r>
                <a:r>
                  <a:rPr lang="en-US" dirty="0"/>
                  <a:t> be the </a:t>
                </a:r>
                <a:r>
                  <a:rPr lang="en-US" i="1" dirty="0"/>
                  <a:t>n </a:t>
                </a:r>
                <a:r>
                  <a:rPr lang="en-US" dirty="0"/>
                  <a:t>x</a:t>
                </a:r>
                <a:r>
                  <a:rPr lang="en-US" i="1" dirty="0"/>
                  <a:t> p</a:t>
                </a:r>
                <a:r>
                  <a:rPr lang="en-US" dirty="0"/>
                  <a:t> matrix consisting of columns </a:t>
                </a:r>
                <a:r>
                  <a:rPr lang="en-US" i="1" dirty="0"/>
                  <a:t>Z</a:t>
                </a:r>
                <a:r>
                  <a:rPr lang="en-US" baseline="-25000" dirty="0"/>
                  <a:t>1</a:t>
                </a:r>
                <a:r>
                  <a:rPr lang="en-US" dirty="0"/>
                  <a:t>,…, </a:t>
                </a:r>
                <a:r>
                  <a:rPr lang="en-US" i="1" dirty="0" err="1"/>
                  <a:t>Z</a:t>
                </a:r>
                <a:r>
                  <a:rPr lang="en-US" i="1" baseline="-25000" dirty="0" err="1"/>
                  <a:t>p</a:t>
                </a:r>
                <a:r>
                  <a:rPr lang="en-US" i="1" baseline="-25000" dirty="0"/>
                  <a:t> </a:t>
                </a:r>
                <a:r>
                  <a:rPr lang="en-US" dirty="0"/>
                  <a:t>(the resulting PCA vectors), </a:t>
                </a:r>
                <a:r>
                  <a:rPr lang="en-US" b="1" dirty="0"/>
                  <a:t>X</a:t>
                </a:r>
                <a:r>
                  <a:rPr lang="en-US" dirty="0"/>
                  <a:t> be the </a:t>
                </a:r>
                <a:r>
                  <a:rPr lang="en-US" i="1" dirty="0"/>
                  <a:t>n </a:t>
                </a:r>
                <a:r>
                  <a:rPr lang="en-US" dirty="0"/>
                  <a:t>x</a:t>
                </a:r>
                <a:r>
                  <a:rPr lang="en-US" i="1" dirty="0"/>
                  <a:t> p</a:t>
                </a:r>
                <a:r>
                  <a:rPr lang="en-US" dirty="0"/>
                  <a:t> matrix of </a:t>
                </a:r>
                <a:r>
                  <a:rPr lang="en-US" i="1" dirty="0"/>
                  <a:t>X</a:t>
                </a:r>
                <a:r>
                  <a:rPr lang="en-US" baseline="-25000" dirty="0"/>
                  <a:t>1</a:t>
                </a:r>
                <a:r>
                  <a:rPr lang="en-US" dirty="0"/>
                  <a:t>,…, </a:t>
                </a:r>
                <a:r>
                  <a:rPr lang="en-US" i="1" dirty="0" err="1"/>
                  <a:t>X</a:t>
                </a:r>
                <a:r>
                  <a:rPr lang="en-US" i="1" baseline="-25000" dirty="0" err="1"/>
                  <a:t>p</a:t>
                </a:r>
                <a:r>
                  <a:rPr lang="en-US" i="1" baseline="-25000" dirty="0"/>
                  <a:t> </a:t>
                </a:r>
                <a:r>
                  <a:rPr lang="en-US" dirty="0"/>
                  <a:t>of the original data variables (each standardized to have mean zero and variance one, and without the intercept), and let </a:t>
                </a:r>
                <a:r>
                  <a:rPr lang="en-US" b="1" dirty="0"/>
                  <a:t>W</a:t>
                </a:r>
                <a:r>
                  <a:rPr lang="en-US" dirty="0"/>
                  <a:t> be the </a:t>
                </a:r>
                <a:r>
                  <a:rPr lang="en-US" i="1" dirty="0"/>
                  <a:t>p </a:t>
                </a:r>
                <a:r>
                  <a:rPr lang="en-US" dirty="0"/>
                  <a:t>x</a:t>
                </a:r>
                <a:r>
                  <a:rPr lang="en-US" i="1" dirty="0"/>
                  <a:t> p</a:t>
                </a:r>
                <a:r>
                  <a:rPr lang="en-US" dirty="0"/>
                  <a:t> matrix whose columns are the eigenvectors of the square matrix </a:t>
                </a:r>
                <a:r>
                  <a:rPr lang="en-US" b="1" dirty="0"/>
                  <a:t>X</a:t>
                </a:r>
                <a14:m>
                  <m:oMath xmlns:m="http://schemas.openxmlformats.org/officeDocument/2006/math">
                    <m:r>
                      <a:rPr lang="en-US" b="0" i="1" baseline="30000" smtClean="0">
                        <a:latin typeface="Cambria Math" panose="02040503050406030204" pitchFamily="18" charset="0"/>
                      </a:rPr>
                      <m:t>𝑇</m:t>
                    </m:r>
                  </m:oMath>
                </a14:m>
                <a:r>
                  <a:rPr lang="en-US" b="1" dirty="0"/>
                  <a:t>X</a:t>
                </a:r>
                <a:r>
                  <a:rPr lang="en-US" dirty="0"/>
                  <a:t>, then:</a:t>
                </a:r>
              </a:p>
              <a:p>
                <a:r>
                  <a:rPr lang="en-US" dirty="0"/>
                  <a:t>	</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12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95CB5E0-F1E8-F548-8DA0-29FEA7F16835}"/>
              </a:ext>
            </a:extLst>
          </p:cNvPr>
          <p:cNvPicPr>
            <a:picLocks noChangeAspect="1"/>
          </p:cNvPicPr>
          <p:nvPr/>
        </p:nvPicPr>
        <p:blipFill>
          <a:blip r:embed="rId3"/>
          <a:stretch>
            <a:fillRect/>
          </a:stretch>
        </p:blipFill>
        <p:spPr>
          <a:xfrm>
            <a:off x="4028419" y="4384386"/>
            <a:ext cx="3937000" cy="444500"/>
          </a:xfrm>
          <a:prstGeom prst="rect">
            <a:avLst/>
          </a:prstGeom>
        </p:spPr>
      </p:pic>
    </p:spTree>
    <p:extLst>
      <p:ext uri="{BB962C8B-B14F-4D97-AF65-F5344CB8AC3E}">
        <p14:creationId xmlns:p14="http://schemas.microsoft.com/office/powerpoint/2010/main" val="2188850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-Nearest Neighbors </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We’ve already seen the </a:t>
            </a:r>
            <a:r>
              <a:rPr lang="en-US" i="1" dirty="0"/>
              <a:t>k</a:t>
            </a:r>
            <a:r>
              <a:rPr lang="en-US" dirty="0"/>
              <a:t>-NN method for predicting a quantitative response (it was the very first method we introduced). How was </a:t>
            </a:r>
            <a:r>
              <a:rPr lang="en-US" i="1" dirty="0"/>
              <a:t>k</a:t>
            </a:r>
            <a:r>
              <a:rPr lang="en-US" dirty="0"/>
              <a:t>-NN implemented in the Regression setting (quantitative response)? </a:t>
            </a:r>
          </a:p>
          <a:p>
            <a:endParaRPr lang="en-US" sz="1200" dirty="0"/>
          </a:p>
          <a:p>
            <a:r>
              <a:rPr lang="en-US" dirty="0"/>
              <a:t>The approach was simple: to predict an observation’s response, use the </a:t>
            </a:r>
            <a:r>
              <a:rPr lang="en-US" b="1" dirty="0"/>
              <a:t>other </a:t>
            </a:r>
            <a:r>
              <a:rPr lang="en-US" dirty="0"/>
              <a:t>available observations that are most similar to it. </a:t>
            </a:r>
          </a:p>
          <a:p>
            <a:endParaRPr lang="en-US" sz="1200" dirty="0"/>
          </a:p>
          <a:p>
            <a:r>
              <a:rPr lang="en-US" dirty="0"/>
              <a:t>For a specified value of </a:t>
            </a:r>
            <a:r>
              <a:rPr lang="en-US" i="1" dirty="0"/>
              <a:t>k</a:t>
            </a:r>
            <a:r>
              <a:rPr lang="en-US" dirty="0"/>
              <a:t>, each observation’s outcome is predicted to be the </a:t>
            </a:r>
            <a:r>
              <a:rPr lang="en-US" b="1" dirty="0"/>
              <a:t>average</a:t>
            </a:r>
            <a:r>
              <a:rPr lang="en-US" dirty="0"/>
              <a:t> of the </a:t>
            </a:r>
            <a:r>
              <a:rPr lang="en-US" i="1" dirty="0"/>
              <a:t>k</a:t>
            </a:r>
            <a:r>
              <a:rPr lang="en-US" dirty="0"/>
              <a:t>-closest observations as measured by some distance of the predictor(s). </a:t>
            </a:r>
          </a:p>
          <a:p>
            <a:endParaRPr lang="en-US" sz="1200" dirty="0"/>
          </a:p>
          <a:p>
            <a:r>
              <a:rPr lang="en-US" dirty="0"/>
              <a:t>With one predictor, the method was easily implemented. </a:t>
            </a:r>
            <a:endParaRPr lang="en-US" dirty="0">
              <a:effectLst/>
            </a:endParaRPr>
          </a:p>
        </p:txBody>
      </p:sp>
    </p:spTree>
    <p:extLst>
      <p:ext uri="{BB962C8B-B14F-4D97-AF65-F5344CB8AC3E}">
        <p14:creationId xmlns:p14="http://schemas.microsoft.com/office/powerpoint/2010/main" val="49643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Implementation of PCA using linear algebra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To implement PCA yourself using this linear algebra result, you can perform the following steps:</a:t>
            </a:r>
          </a:p>
          <a:p>
            <a:pPr marL="457200" indent="-457200">
              <a:buFont typeface="Arial" panose="020B0604020202020204" pitchFamily="34" charset="0"/>
              <a:buChar char="•"/>
            </a:pPr>
            <a:r>
              <a:rPr lang="en-US" sz="2400" dirty="0"/>
              <a:t>Standardize each of your predictors (so they each have mean = 0, </a:t>
            </a:r>
            <a:r>
              <a:rPr lang="en-US" sz="2400" dirty="0" err="1"/>
              <a:t>var</a:t>
            </a:r>
            <a:r>
              <a:rPr lang="en-US" sz="2400" dirty="0"/>
              <a:t> = 1).</a:t>
            </a:r>
          </a:p>
          <a:p>
            <a:pPr marL="457200" indent="-457200">
              <a:buFont typeface="Arial" panose="020B0604020202020204" pitchFamily="34" charset="0"/>
              <a:buChar char="•"/>
            </a:pPr>
            <a:r>
              <a:rPr lang="en-US" sz="2400" dirty="0"/>
              <a:t>Calculate the eigenvectors of the              matrix and create the matrix with those columns, </a:t>
            </a:r>
            <a:r>
              <a:rPr lang="en-US" sz="2400" b="1" dirty="0"/>
              <a:t>W</a:t>
            </a:r>
            <a:r>
              <a:rPr lang="en-US" sz="2400" dirty="0"/>
              <a:t>, in order from largest to smallest eigenvalue.</a:t>
            </a:r>
          </a:p>
          <a:p>
            <a:pPr marL="457200" indent="-457200">
              <a:buFont typeface="Arial" panose="020B0604020202020204" pitchFamily="34" charset="0"/>
              <a:buChar char="•"/>
            </a:pPr>
            <a:r>
              <a:rPr lang="en-US" sz="2400" dirty="0"/>
              <a:t>Use matrix multiplication to determine                      .</a:t>
            </a:r>
          </a:p>
          <a:p>
            <a:r>
              <a:rPr lang="en-US" sz="2400" dirty="0"/>
              <a:t>Note: this is not efficient from a computational perspective.  This can be sped up using Cholesky decomposition.</a:t>
            </a:r>
          </a:p>
          <a:p>
            <a:r>
              <a:rPr lang="en-US" sz="2400" dirty="0"/>
              <a:t>	</a:t>
            </a:r>
          </a:p>
          <a:p>
            <a:r>
              <a:rPr lang="en-US" sz="2400" dirty="0"/>
              <a:t>However, PCA is easy to perform in Python using the </a:t>
            </a:r>
            <a:r>
              <a:rPr lang="en-US" sz="2400" dirty="0" err="1">
                <a:latin typeface="Courier New" panose="02070309020205020404" pitchFamily="49" charset="0"/>
                <a:cs typeface="Courier New" panose="02070309020205020404" pitchFamily="49" charset="0"/>
              </a:rPr>
              <a:t>decomposition.PCA</a:t>
            </a:r>
            <a:r>
              <a:rPr lang="en-US" sz="2400" dirty="0"/>
              <a:t> function in the </a:t>
            </a:r>
            <a:r>
              <a:rPr lang="en-US" sz="2400" dirty="0" err="1">
                <a:latin typeface="Courier New" panose="02070309020205020404" pitchFamily="49" charset="0"/>
                <a:cs typeface="Courier New" panose="02070309020205020404" pitchFamily="49" charset="0"/>
              </a:rPr>
              <a:t>sklearn</a:t>
            </a:r>
            <a:r>
              <a:rPr lang="en-US" sz="2400" dirty="0"/>
              <a:t> package.</a:t>
            </a:r>
          </a:p>
        </p:txBody>
      </p:sp>
      <p:pic>
        <p:nvPicPr>
          <p:cNvPr id="4" name="Picture 3">
            <a:extLst>
              <a:ext uri="{FF2B5EF4-FFF2-40B4-BE49-F238E27FC236}">
                <a16:creationId xmlns:a16="http://schemas.microsoft.com/office/drawing/2014/main" id="{C8947FC1-65B6-9741-AA9E-1C3A1717FA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28295" y="2484581"/>
            <a:ext cx="769794" cy="293255"/>
          </a:xfrm>
          <a:prstGeom prst="rect">
            <a:avLst/>
          </a:prstGeom>
        </p:spPr>
      </p:pic>
      <p:pic>
        <p:nvPicPr>
          <p:cNvPr id="5" name="Picture 4">
            <a:extLst>
              <a:ext uri="{FF2B5EF4-FFF2-40B4-BE49-F238E27FC236}">
                <a16:creationId xmlns:a16="http://schemas.microsoft.com/office/drawing/2014/main" id="{838B3045-859C-1542-A3D3-0A2A545F92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8089" y="3326989"/>
            <a:ext cx="1424630" cy="245626"/>
          </a:xfrm>
          <a:prstGeom prst="rect">
            <a:avLst/>
          </a:prstGeom>
        </p:spPr>
      </p:pic>
    </p:spTree>
    <p:extLst>
      <p:ext uri="{BB962C8B-B14F-4D97-AF65-F5344CB8AC3E}">
        <p14:creationId xmlns:p14="http://schemas.microsoft.com/office/powerpoint/2010/main" val="1601925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2D30-D35D-1646-970D-09D1AD25B6D9}"/>
              </a:ext>
            </a:extLst>
          </p:cNvPr>
          <p:cNvSpPr>
            <a:spLocks noGrp="1"/>
          </p:cNvSpPr>
          <p:nvPr>
            <p:ph type="title"/>
          </p:nvPr>
        </p:nvSpPr>
        <p:spPr/>
        <p:txBody>
          <a:bodyPr/>
          <a:lstStyle/>
          <a:p>
            <a:r>
              <a:rPr lang="en-US" dirty="0"/>
              <a:t>PCA example in </a:t>
            </a:r>
            <a:r>
              <a:rPr lang="en-US" dirty="0" err="1"/>
              <a:t>sklearn</a:t>
            </a:r>
            <a:endParaRPr lang="en-US" dirty="0"/>
          </a:p>
        </p:txBody>
      </p:sp>
      <p:sp>
        <p:nvSpPr>
          <p:cNvPr id="4" name="Slide Number Placeholder 3">
            <a:extLst>
              <a:ext uri="{FF2B5EF4-FFF2-40B4-BE49-F238E27FC236}">
                <a16:creationId xmlns:a16="http://schemas.microsoft.com/office/drawing/2014/main" id="{66E3C0BB-E059-A041-A5FD-E463887642FD}"/>
              </a:ext>
            </a:extLst>
          </p:cNvPr>
          <p:cNvSpPr>
            <a:spLocks noGrp="1"/>
          </p:cNvSpPr>
          <p:nvPr>
            <p:ph type="sldNum" sz="quarter" idx="12"/>
          </p:nvPr>
        </p:nvSpPr>
        <p:spPr/>
        <p:txBody>
          <a:bodyPr/>
          <a:lstStyle/>
          <a:p>
            <a:fld id="{8C616E8F-BF65-1643-9F00-FF84D0665BC6}" type="slidenum">
              <a:rPr lang="en-US" smtClean="0"/>
              <a:t>41</a:t>
            </a:fld>
            <a:endParaRPr lang="en-US"/>
          </a:p>
        </p:txBody>
      </p:sp>
      <p:pic>
        <p:nvPicPr>
          <p:cNvPr id="3" name="Picture 2">
            <a:extLst>
              <a:ext uri="{FF2B5EF4-FFF2-40B4-BE49-F238E27FC236}">
                <a16:creationId xmlns:a16="http://schemas.microsoft.com/office/drawing/2014/main" id="{B8EF10F5-288A-B042-9D91-C033D79475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9292" y="1061395"/>
            <a:ext cx="11430160" cy="4735210"/>
          </a:xfrm>
          <a:prstGeom prst="rect">
            <a:avLst/>
          </a:prstGeom>
        </p:spPr>
      </p:pic>
    </p:spTree>
    <p:extLst>
      <p:ext uri="{BB962C8B-B14F-4D97-AF65-F5344CB8AC3E}">
        <p14:creationId xmlns:p14="http://schemas.microsoft.com/office/powerpoint/2010/main" val="3265210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2D30-D35D-1646-970D-09D1AD25B6D9}"/>
              </a:ext>
            </a:extLst>
          </p:cNvPr>
          <p:cNvSpPr>
            <a:spLocks noGrp="1"/>
          </p:cNvSpPr>
          <p:nvPr>
            <p:ph type="title"/>
          </p:nvPr>
        </p:nvSpPr>
        <p:spPr/>
        <p:txBody>
          <a:bodyPr/>
          <a:lstStyle/>
          <a:p>
            <a:r>
              <a:rPr lang="en-US" dirty="0"/>
              <a:t>PCA example in </a:t>
            </a:r>
            <a:r>
              <a:rPr lang="en-US" dirty="0" err="1"/>
              <a:t>sklearn</a:t>
            </a:r>
            <a:endParaRPr lang="en-US" dirty="0"/>
          </a:p>
        </p:txBody>
      </p:sp>
      <p:sp>
        <p:nvSpPr>
          <p:cNvPr id="4" name="Slide Number Placeholder 3">
            <a:extLst>
              <a:ext uri="{FF2B5EF4-FFF2-40B4-BE49-F238E27FC236}">
                <a16:creationId xmlns:a16="http://schemas.microsoft.com/office/drawing/2014/main" id="{66E3C0BB-E059-A041-A5FD-E463887642FD}"/>
              </a:ext>
            </a:extLst>
          </p:cNvPr>
          <p:cNvSpPr>
            <a:spLocks noGrp="1"/>
          </p:cNvSpPr>
          <p:nvPr>
            <p:ph type="sldNum" sz="quarter" idx="12"/>
          </p:nvPr>
        </p:nvSpPr>
        <p:spPr/>
        <p:txBody>
          <a:bodyPr/>
          <a:lstStyle/>
          <a:p>
            <a:fld id="{8C616E8F-BF65-1643-9F00-FF84D0665BC6}" type="slidenum">
              <a:rPr lang="en-US" smtClean="0"/>
              <a:t>42</a:t>
            </a:fld>
            <a:endParaRPr lang="en-US"/>
          </a:p>
        </p:txBody>
      </p:sp>
      <p:sp>
        <p:nvSpPr>
          <p:cNvPr id="8" name="Content Placeholder 2">
            <a:extLst>
              <a:ext uri="{FF2B5EF4-FFF2-40B4-BE49-F238E27FC236}">
                <a16:creationId xmlns:a16="http://schemas.microsoft.com/office/drawing/2014/main" id="{B1ED747B-EE88-A942-84D2-B61E28CC9248}"/>
              </a:ext>
            </a:extLst>
          </p:cNvPr>
          <p:cNvSpPr>
            <a:spLocks noGrp="1"/>
          </p:cNvSpPr>
          <p:nvPr>
            <p:ph idx="1"/>
          </p:nvPr>
        </p:nvSpPr>
        <p:spPr>
          <a:xfrm>
            <a:off x="833415" y="1177758"/>
            <a:ext cx="10404856" cy="3320500"/>
          </a:xfrm>
        </p:spPr>
        <p:txBody>
          <a:bodyPr/>
          <a:lstStyle/>
          <a:p>
            <a:r>
              <a:rPr lang="en-US" sz="2600" dirty="0"/>
              <a:t>A common plot is to look at the scatterplot of the first two principal components, shown below for the Heart data:</a:t>
            </a:r>
          </a:p>
          <a:p>
            <a:endParaRPr lang="en-US" sz="2600" dirty="0"/>
          </a:p>
          <a:p>
            <a:r>
              <a:rPr lang="en-US" sz="2600" dirty="0"/>
              <a:t>What do you notice?</a:t>
            </a:r>
          </a:p>
        </p:txBody>
      </p:sp>
      <p:pic>
        <p:nvPicPr>
          <p:cNvPr id="3" name="Picture 2">
            <a:extLst>
              <a:ext uri="{FF2B5EF4-FFF2-40B4-BE49-F238E27FC236}">
                <a16:creationId xmlns:a16="http://schemas.microsoft.com/office/drawing/2014/main" id="{BAA5DA03-2520-C44E-85E8-89A2D355B8C5}"/>
              </a:ext>
            </a:extLst>
          </p:cNvPr>
          <p:cNvPicPr>
            <a:picLocks noChangeAspect="1"/>
          </p:cNvPicPr>
          <p:nvPr/>
        </p:nvPicPr>
        <p:blipFill>
          <a:blip r:embed="rId2"/>
          <a:stretch>
            <a:fillRect/>
          </a:stretch>
        </p:blipFill>
        <p:spPr>
          <a:xfrm>
            <a:off x="4084320" y="2353309"/>
            <a:ext cx="5627370" cy="3780439"/>
          </a:xfrm>
          <a:prstGeom prst="rect">
            <a:avLst/>
          </a:prstGeom>
        </p:spPr>
      </p:pic>
    </p:spTree>
    <p:extLst>
      <p:ext uri="{BB962C8B-B14F-4D97-AF65-F5344CB8AC3E}">
        <p14:creationId xmlns:p14="http://schemas.microsoft.com/office/powerpoint/2010/main" val="2750674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A2F44-38A8-D548-827F-77F324E57C3C}"/>
              </a:ext>
            </a:extLst>
          </p:cNvPr>
          <p:cNvSpPr>
            <a:spLocks noGrp="1"/>
          </p:cNvSpPr>
          <p:nvPr>
            <p:ph type="title"/>
          </p:nvPr>
        </p:nvSpPr>
        <p:spPr/>
        <p:txBody>
          <a:bodyPr/>
          <a:lstStyle/>
          <a:p>
            <a:r>
              <a:rPr lang="en-US" dirty="0"/>
              <a:t>What’s the difference: Standardize vs. Normalize</a:t>
            </a:r>
          </a:p>
        </p:txBody>
      </p:sp>
      <p:sp>
        <p:nvSpPr>
          <p:cNvPr id="3" name="Content Placeholder 2">
            <a:extLst>
              <a:ext uri="{FF2B5EF4-FFF2-40B4-BE49-F238E27FC236}">
                <a16:creationId xmlns:a16="http://schemas.microsoft.com/office/drawing/2014/main" id="{987D754A-D46E-A744-A35D-34692054D635}"/>
              </a:ext>
            </a:extLst>
          </p:cNvPr>
          <p:cNvSpPr>
            <a:spLocks noGrp="1"/>
          </p:cNvSpPr>
          <p:nvPr>
            <p:ph idx="1"/>
          </p:nvPr>
        </p:nvSpPr>
        <p:spPr>
          <a:xfrm>
            <a:off x="833415" y="1177758"/>
            <a:ext cx="10327008" cy="4729556"/>
          </a:xfrm>
        </p:spPr>
        <p:txBody>
          <a:bodyPr/>
          <a:lstStyle/>
          <a:p>
            <a:r>
              <a:rPr lang="en-US" dirty="0"/>
              <a:t>What is the difference between Standardizing and Normalizing a variable?</a:t>
            </a:r>
          </a:p>
          <a:p>
            <a:pPr marL="457200" indent="-457200">
              <a:buFont typeface="Arial" panose="020B0604020202020204" pitchFamily="34" charset="0"/>
              <a:buChar char="•"/>
            </a:pPr>
            <a:r>
              <a:rPr lang="en-US" u="sng" dirty="0"/>
              <a:t>Normalizing</a:t>
            </a:r>
            <a:r>
              <a:rPr lang="en-US" dirty="0"/>
              <a:t> means to bound your variable’s observations between zero and one.  Good when interpretations of “percentage of max value” makes sense.  </a:t>
            </a:r>
          </a:p>
          <a:p>
            <a:pPr marL="457200" indent="-457200">
              <a:buFont typeface="Arial" panose="020B0604020202020204" pitchFamily="34" charset="0"/>
              <a:buChar char="•"/>
            </a:pPr>
            <a:r>
              <a:rPr lang="en-US" u="sng" dirty="0"/>
              <a:t>Standardizing</a:t>
            </a:r>
            <a:r>
              <a:rPr lang="en-US" dirty="0"/>
              <a:t> means to re-center and re-scale your variable’s observations to have mean zero and variance one.  Good to put all of your variables on the same scale (have same weight) and to turn interpretations into “changes in terms of standard deviation.”</a:t>
            </a:r>
          </a:p>
          <a:p>
            <a:r>
              <a:rPr lang="en-US" dirty="0"/>
              <a:t>Warning: the term “normalize” gets incorrectly used all the time (online, especially)!</a:t>
            </a:r>
          </a:p>
        </p:txBody>
      </p:sp>
      <p:sp>
        <p:nvSpPr>
          <p:cNvPr id="4" name="Slide Number Placeholder 3">
            <a:extLst>
              <a:ext uri="{FF2B5EF4-FFF2-40B4-BE49-F238E27FC236}">
                <a16:creationId xmlns:a16="http://schemas.microsoft.com/office/drawing/2014/main" id="{334820D0-26F2-1B43-A221-E09983BE5E0E}"/>
              </a:ext>
            </a:extLst>
          </p:cNvPr>
          <p:cNvSpPr>
            <a:spLocks noGrp="1"/>
          </p:cNvSpPr>
          <p:nvPr>
            <p:ph type="sldNum" sz="quarter" idx="12"/>
          </p:nvPr>
        </p:nvSpPr>
        <p:spPr/>
        <p:txBody>
          <a:bodyPr/>
          <a:lstStyle/>
          <a:p>
            <a:fld id="{8C616E8F-BF65-1643-9F00-FF84D0665BC6}" type="slidenum">
              <a:rPr lang="en-US" smtClean="0"/>
              <a:t>43</a:t>
            </a:fld>
            <a:endParaRPr lang="en-US"/>
          </a:p>
        </p:txBody>
      </p:sp>
    </p:spTree>
    <p:extLst>
      <p:ext uri="{BB962C8B-B14F-4D97-AF65-F5344CB8AC3E}">
        <p14:creationId xmlns:p14="http://schemas.microsoft.com/office/powerpoint/2010/main" val="25881025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A2F44-38A8-D548-827F-77F324E57C3C}"/>
              </a:ext>
            </a:extLst>
          </p:cNvPr>
          <p:cNvSpPr>
            <a:spLocks noGrp="1"/>
          </p:cNvSpPr>
          <p:nvPr>
            <p:ph type="title"/>
          </p:nvPr>
        </p:nvSpPr>
        <p:spPr/>
        <p:txBody>
          <a:bodyPr/>
          <a:lstStyle/>
          <a:p>
            <a:r>
              <a:rPr lang="en-US" dirty="0"/>
              <a:t>When to Standardize vs. Normalize</a:t>
            </a:r>
          </a:p>
        </p:txBody>
      </p:sp>
      <p:sp>
        <p:nvSpPr>
          <p:cNvPr id="3" name="Content Placeholder 2">
            <a:extLst>
              <a:ext uri="{FF2B5EF4-FFF2-40B4-BE49-F238E27FC236}">
                <a16:creationId xmlns:a16="http://schemas.microsoft.com/office/drawing/2014/main" id="{987D754A-D46E-A744-A35D-34692054D635}"/>
              </a:ext>
            </a:extLst>
          </p:cNvPr>
          <p:cNvSpPr>
            <a:spLocks noGrp="1"/>
          </p:cNvSpPr>
          <p:nvPr>
            <p:ph idx="1"/>
          </p:nvPr>
        </p:nvSpPr>
        <p:spPr>
          <a:xfrm>
            <a:off x="833415" y="1177758"/>
            <a:ext cx="10327008" cy="4729556"/>
          </a:xfrm>
        </p:spPr>
        <p:txBody>
          <a:bodyPr/>
          <a:lstStyle/>
          <a:p>
            <a:r>
              <a:rPr lang="en-US" dirty="0"/>
              <a:t>When should you do each?</a:t>
            </a:r>
          </a:p>
          <a:p>
            <a:pPr marL="457200" indent="-457200">
              <a:buFont typeface="Arial" panose="020B0604020202020204" pitchFamily="34" charset="0"/>
              <a:buChar char="•"/>
            </a:pPr>
            <a:r>
              <a:rPr lang="en-US" u="sng" dirty="0"/>
              <a:t>Normalizing</a:t>
            </a:r>
            <a:r>
              <a:rPr lang="en-US" dirty="0"/>
              <a:t> is only for improving interpretation (and dealing with numerically very large or small measures).  Does not improve algorithms otherwise.</a:t>
            </a:r>
          </a:p>
          <a:p>
            <a:pPr marL="457200" indent="-457200">
              <a:buFont typeface="Arial" panose="020B0604020202020204" pitchFamily="34" charset="0"/>
              <a:buChar char="•"/>
            </a:pPr>
            <a:r>
              <a:rPr lang="en-US" u="sng" dirty="0"/>
              <a:t>Standardizing</a:t>
            </a:r>
            <a:r>
              <a:rPr lang="en-US" dirty="0"/>
              <a:t> can be used for improving interpretation and should be used for specific algorithms. Which ones?  Regularization and PCA (so far)!</a:t>
            </a:r>
          </a:p>
          <a:p>
            <a:r>
              <a:rPr lang="en-US" dirty="0"/>
              <a:t>*Note: you can standardize without assuming things to be [approximately] Normally distributed!  It just makes the interpretation nice if they are Normally distributed.</a:t>
            </a:r>
          </a:p>
        </p:txBody>
      </p:sp>
      <p:sp>
        <p:nvSpPr>
          <p:cNvPr id="4" name="Slide Number Placeholder 3">
            <a:extLst>
              <a:ext uri="{FF2B5EF4-FFF2-40B4-BE49-F238E27FC236}">
                <a16:creationId xmlns:a16="http://schemas.microsoft.com/office/drawing/2014/main" id="{334820D0-26F2-1B43-A221-E09983BE5E0E}"/>
              </a:ext>
            </a:extLst>
          </p:cNvPr>
          <p:cNvSpPr>
            <a:spLocks noGrp="1"/>
          </p:cNvSpPr>
          <p:nvPr>
            <p:ph type="sldNum" sz="quarter" idx="12"/>
          </p:nvPr>
        </p:nvSpPr>
        <p:spPr/>
        <p:txBody>
          <a:bodyPr/>
          <a:lstStyle/>
          <a:p>
            <a:fld id="{8C616E8F-BF65-1643-9F00-FF84D0665BC6}" type="slidenum">
              <a:rPr lang="en-US" smtClean="0"/>
              <a:t>44</a:t>
            </a:fld>
            <a:endParaRPr lang="en-US"/>
          </a:p>
        </p:txBody>
      </p:sp>
    </p:spTree>
    <p:extLst>
      <p:ext uri="{BB962C8B-B14F-4D97-AF65-F5344CB8AC3E}">
        <p14:creationId xmlns:p14="http://schemas.microsoft.com/office/powerpoint/2010/main" val="3336636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PCA for Regression (PCR)</a:t>
            </a:r>
          </a:p>
        </p:txBody>
      </p:sp>
    </p:spTree>
    <p:extLst>
      <p:ext uri="{BB962C8B-B14F-4D97-AF65-F5344CB8AC3E}">
        <p14:creationId xmlns:p14="http://schemas.microsoft.com/office/powerpoint/2010/main" val="159903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PCA for Regression (PCR)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PCA is easy to use in Python, so how do we then use it for regression modeling in a real-life problem?</a:t>
            </a:r>
          </a:p>
          <a:p>
            <a:endParaRPr lang="en-US" sz="1000" dirty="0"/>
          </a:p>
          <a:p>
            <a:r>
              <a:rPr lang="en-US" sz="2400" dirty="0"/>
              <a:t>If we use all </a:t>
            </a:r>
            <a:r>
              <a:rPr lang="en-US" sz="2400" i="1" dirty="0"/>
              <a:t>p</a:t>
            </a:r>
            <a:r>
              <a:rPr lang="en-US" sz="2400" dirty="0"/>
              <a:t> of the new </a:t>
            </a:r>
            <a:r>
              <a:rPr lang="en-US" sz="2400" i="1" dirty="0" err="1"/>
              <a:t>Z</a:t>
            </a:r>
            <a:r>
              <a:rPr lang="en-US" sz="2400" i="1" baseline="-25000" dirty="0" err="1"/>
              <a:t>j</a:t>
            </a:r>
            <a:r>
              <a:rPr lang="en-US" sz="2400" dirty="0"/>
              <a:t>, then we have not improved the dimensionality.  Instead, we select the first </a:t>
            </a:r>
            <a:r>
              <a:rPr lang="en-US" sz="2400" i="1" dirty="0"/>
              <a:t>M</a:t>
            </a:r>
            <a:r>
              <a:rPr lang="en-US" sz="2400" dirty="0"/>
              <a:t> PCA variables, </a:t>
            </a:r>
            <a:r>
              <a:rPr lang="en-US" sz="2400" i="1" dirty="0"/>
              <a:t>Z</a:t>
            </a:r>
            <a:r>
              <a:rPr lang="en-US" sz="2400" baseline="-25000" dirty="0"/>
              <a:t>1</a:t>
            </a:r>
            <a:r>
              <a:rPr lang="en-US" sz="2400" dirty="0"/>
              <a:t>,...,</a:t>
            </a:r>
            <a:r>
              <a:rPr lang="en-US" sz="2400" i="1" dirty="0"/>
              <a:t>Z</a:t>
            </a:r>
            <a:r>
              <a:rPr lang="en-US" sz="2400" i="1" baseline="-25000" dirty="0"/>
              <a:t>M</a:t>
            </a:r>
            <a:r>
              <a:rPr lang="en-US" sz="2400" dirty="0"/>
              <a:t>, to use as predictors in a regression model.</a:t>
            </a:r>
          </a:p>
          <a:p>
            <a:endParaRPr lang="en-US" sz="1000" dirty="0"/>
          </a:p>
          <a:p>
            <a:r>
              <a:rPr lang="en-US" sz="2400" dirty="0"/>
              <a:t>The choice of </a:t>
            </a:r>
            <a:r>
              <a:rPr lang="en-US" sz="2400" i="1" dirty="0"/>
              <a:t>M</a:t>
            </a:r>
            <a:r>
              <a:rPr lang="en-US" sz="2400" dirty="0"/>
              <a:t> is important and can vary from application to application.  It depends on various things, like how collinear the predictors are, how truly related they are to the response, etc...</a:t>
            </a:r>
          </a:p>
          <a:p>
            <a:endParaRPr lang="en-US" sz="1000" dirty="0"/>
          </a:p>
          <a:p>
            <a:r>
              <a:rPr lang="en-US" sz="2400" dirty="0"/>
              <a:t>What would be the best way to check for a specified problem?</a:t>
            </a:r>
          </a:p>
          <a:p>
            <a:endParaRPr lang="en-US" sz="1000" dirty="0"/>
          </a:p>
          <a:p>
            <a:r>
              <a:rPr lang="en-US" sz="2400"/>
              <a:t>Cross </a:t>
            </a:r>
            <a:r>
              <a:rPr lang="en-US" sz="2400" dirty="0"/>
              <a:t>Validation!!!</a:t>
            </a:r>
          </a:p>
        </p:txBody>
      </p:sp>
    </p:spTree>
    <p:extLst>
      <p:ext uri="{BB962C8B-B14F-4D97-AF65-F5344CB8AC3E}">
        <p14:creationId xmlns:p14="http://schemas.microsoft.com/office/powerpoint/2010/main" val="621671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A few notes on using PCA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640894" y="983807"/>
            <a:ext cx="10910212" cy="5375442"/>
          </a:xfrm>
        </p:spPr>
        <p:txBody>
          <a:bodyPr/>
          <a:lstStyle/>
          <a:p>
            <a:pPr marL="342900" indent="-342900">
              <a:buFont typeface="Arial" panose="020B0604020202020204" pitchFamily="34" charset="0"/>
              <a:buChar char="•"/>
            </a:pPr>
            <a:r>
              <a:rPr lang="en-US" sz="2400" dirty="0"/>
              <a:t>PCA is an </a:t>
            </a:r>
            <a:r>
              <a:rPr lang="en-US" sz="2400" u="sng" dirty="0"/>
              <a:t>unsupervised</a:t>
            </a:r>
            <a:r>
              <a:rPr lang="en-US" sz="2400" dirty="0"/>
              <a:t> algorithm.  Meaning?  It is done independent of the outcome variable.</a:t>
            </a:r>
          </a:p>
          <a:p>
            <a:pPr marL="1085820" lvl="1" indent="-342900">
              <a:buFont typeface="Arial" panose="020B0604020202020204" pitchFamily="34" charset="0"/>
              <a:buChar char="•"/>
            </a:pPr>
            <a:r>
              <a:rPr lang="en-US" dirty="0"/>
              <a:t>Note: the components as predictors might not be ordered from best to worst!</a:t>
            </a:r>
          </a:p>
          <a:p>
            <a:pPr marL="342900" indent="-342900">
              <a:buFont typeface="Arial" panose="020B0604020202020204" pitchFamily="34" charset="0"/>
              <a:buChar char="•"/>
            </a:pPr>
            <a:r>
              <a:rPr lang="en-US" sz="2400" dirty="0"/>
              <a:t>PCA is not so good because:</a:t>
            </a:r>
          </a:p>
          <a:p>
            <a:pPr marL="1200120" lvl="1" indent="-457200">
              <a:buFont typeface="+mj-lt"/>
              <a:buAutoNum type="arabicPeriod"/>
            </a:pPr>
            <a:r>
              <a:rPr lang="en-US" dirty="0"/>
              <a:t>Direct Interpretation of coefficients in PCR is completely lost.  So do not do if interpretation is important.</a:t>
            </a:r>
          </a:p>
          <a:p>
            <a:pPr marL="1200120" lvl="1" indent="-457200">
              <a:buFont typeface="+mj-lt"/>
              <a:buAutoNum type="arabicPeriod"/>
            </a:pPr>
            <a:r>
              <a:rPr lang="en-US" dirty="0"/>
              <a:t>Will not improve predictive ability of a model.</a:t>
            </a:r>
          </a:p>
          <a:p>
            <a:pPr marL="342900" indent="-342900">
              <a:buFont typeface="Arial" panose="020B0604020202020204" pitchFamily="34" charset="0"/>
              <a:buChar char="•"/>
            </a:pPr>
            <a:r>
              <a:rPr lang="en-US" sz="2400" dirty="0"/>
              <a:t>PCA is great for:</a:t>
            </a:r>
          </a:p>
          <a:p>
            <a:pPr marL="1200120" lvl="1" indent="-457200">
              <a:buAutoNum type="arabicPeriod"/>
            </a:pPr>
            <a:r>
              <a:rPr lang="en-US" dirty="0"/>
              <a:t>Reducing dimensionality in very high dimensional settings.</a:t>
            </a:r>
          </a:p>
          <a:p>
            <a:pPr marL="1200120" lvl="1" indent="-457200">
              <a:buAutoNum type="arabicPeriod"/>
            </a:pPr>
            <a:r>
              <a:rPr lang="en-US" dirty="0"/>
              <a:t>Visualizing how predictive your features can be of your response, especially in the classification setting.</a:t>
            </a:r>
          </a:p>
          <a:p>
            <a:pPr marL="1200120" lvl="1" indent="-457200">
              <a:buAutoNum type="arabicPeriod"/>
            </a:pPr>
            <a:r>
              <a:rPr lang="en-US" dirty="0"/>
              <a:t>Reducing multicollinearity, and thus may improve the computational time of fitting models.</a:t>
            </a:r>
          </a:p>
          <a:p>
            <a:pPr marL="1200120" lvl="1" indent="-457200">
              <a:buAutoNum type="arabicPeriod"/>
            </a:pPr>
            <a:endParaRPr lang="en-US" dirty="0"/>
          </a:p>
        </p:txBody>
      </p:sp>
    </p:spTree>
    <p:extLst>
      <p:ext uri="{BB962C8B-B14F-4D97-AF65-F5344CB8AC3E}">
        <p14:creationId xmlns:p14="http://schemas.microsoft.com/office/powerpoint/2010/main" val="67511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Interpreting the Results of PCR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640894" y="983807"/>
                <a:ext cx="10910212" cy="5375442"/>
              </a:xfrm>
            </p:spPr>
            <p:txBody>
              <a:bodyPr/>
              <a:lstStyle/>
              <a:p>
                <a:pPr marL="342900" indent="-342900">
                  <a:buFont typeface="Arial" panose="020B0604020202020204" pitchFamily="34" charset="0"/>
                  <a:buChar char="•"/>
                </a:pPr>
                <a:r>
                  <a:rPr lang="en-US" sz="2400" dirty="0"/>
                  <a:t>A PCR can be interpreted in terms of original predictors…very carefully.</a:t>
                </a:r>
              </a:p>
              <a:p>
                <a:pPr marL="342900" indent="-342900">
                  <a:buFont typeface="Arial" panose="020B0604020202020204" pitchFamily="34" charset="0"/>
                  <a:buChar char="•"/>
                </a:pPr>
                <a:r>
                  <a:rPr lang="en-US" sz="2400" dirty="0"/>
                  <a:t>Each estimated </a:t>
                </a:r>
                <a14:m>
                  <m:oMath xmlns:m="http://schemas.openxmlformats.org/officeDocument/2006/math">
                    <m:r>
                      <a:rPr lang="en-US" sz="2400" b="0" i="1" smtClean="0">
                        <a:latin typeface="Cambria Math" panose="02040503050406030204" pitchFamily="18" charset="0"/>
                      </a:rPr>
                      <m:t>𝛽</m:t>
                    </m:r>
                  </m:oMath>
                </a14:m>
                <a:r>
                  <a:rPr lang="en-US" sz="2400" dirty="0"/>
                  <a:t> coefficient in the PCR can be </a:t>
                </a:r>
                <a:r>
                  <a:rPr lang="en-US" sz="2400" i="1" dirty="0"/>
                  <a:t>distributed </a:t>
                </a:r>
                <a:r>
                  <a:rPr lang="en-US" sz="2400" dirty="0"/>
                  <a:t>across the predictors via the associated component vector, </a:t>
                </a:r>
                <a:r>
                  <a:rPr lang="en-US" sz="2400" i="1" dirty="0"/>
                  <a:t>w</a:t>
                </a:r>
                <a:r>
                  <a:rPr lang="en-US" sz="2400" dirty="0"/>
                  <a:t>.  An example is worth a thousand words: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900" dirty="0"/>
              </a:p>
              <a:p>
                <a:pPr marL="342900" indent="-342900">
                  <a:buFont typeface="Arial" panose="020B0604020202020204" pitchFamily="34" charset="0"/>
                  <a:buChar char="•"/>
                </a:pPr>
                <a:r>
                  <a:rPr lang="en-US" sz="2400" dirty="0"/>
                  <a:t>So how can this be transformed back to the original variables? </a:t>
                </a:r>
                <a:endParaRPr lang="en-US" dirty="0"/>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640894" y="983807"/>
                <a:ext cx="10910212" cy="5375442"/>
              </a:xfrm>
              <a:blipFill>
                <a:blip r:embed="rId2"/>
                <a:stretch>
                  <a:fillRect l="-581" t="-70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212F6CA-90FD-B24E-AE22-60A72A9459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1080" y="2148064"/>
            <a:ext cx="10149840" cy="2391832"/>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62977CF-0AD6-2A4C-8F20-F04AAA8FC995}"/>
                  </a:ext>
                </a:extLst>
              </p:cNvPr>
              <p:cNvSpPr/>
              <p:nvPr/>
            </p:nvSpPr>
            <p:spPr>
              <a:xfrm>
                <a:off x="799765" y="5043186"/>
                <a:ext cx="11148395" cy="2328330"/>
              </a:xfrm>
              <a:prstGeom prst="rect">
                <a:avLst/>
              </a:prstGeom>
            </p:spPr>
            <p:txBody>
              <a:bodyPr wrap="square">
                <a:spAutoFit/>
              </a:bodyPr>
              <a:lstStyle/>
              <a:p>
                <a14:m>
                  <m:oMath xmlns:m="http://schemas.openxmlformats.org/officeDocument/2006/math">
                    <m:acc>
                      <m:accPr>
                        <m:chr m:val="̂"/>
                        <m:ctrlPr>
                          <a:rPr lang="en-US" sz="2400" b="0" i="1" smtClean="0">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𝑌</m:t>
                        </m:r>
                      </m:e>
                    </m:acc>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ea typeface="Cambria Math" panose="02040503050406030204" pitchFamily="18" charset="0"/>
                          </a:rPr>
                          <m:t>1</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i="1">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oMath>
                </a14:m>
                <a:r>
                  <a:rPr lang="en-US" sz="2400" dirty="0">
                    <a:ea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ea typeface="Cambria Math" panose="02040503050406030204" pitchFamily="18" charset="0"/>
                          </a:rPr>
                          <m:t>1</m:t>
                        </m:r>
                      </m:sub>
                    </m:sSub>
                    <m:d>
                      <m:dPr>
                        <m:ctrlPr>
                          <a:rPr lang="en-US" sz="2400" b="0" i="1" smtClean="0">
                            <a:latin typeface="Cambria Math" panose="02040503050406030204" pitchFamily="18" charset="0"/>
                            <a:ea typeface="Cambria Math" panose="02040503050406030204" pitchFamily="18" charset="0"/>
                          </a:rPr>
                        </m:ctrlPr>
                      </m:dPr>
                      <m:e>
                        <m:sSubSup>
                          <m:sSubSupPr>
                            <m:ctrlPr>
                              <a:rPr lang="en-US" sz="2400" b="0" i="1" smtClean="0">
                                <a:latin typeface="Cambria Math" panose="02040503050406030204" pitchFamily="18" charset="0"/>
                                <a:ea typeface="Cambria Math" panose="02040503050406030204" pitchFamily="18" charset="0"/>
                              </a:rPr>
                            </m:ctrlPr>
                          </m:sSubSupPr>
                          <m:e>
                            <m:acc>
                              <m:accPr>
                                <m:chr m:val="⃗"/>
                                <m:ctrlPr>
                                  <a:rPr lang="en-US" sz="2400" b="0" i="1" smtClean="0">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𝑤</m:t>
                                </m:r>
                              </m:e>
                            </m:acc>
                          </m:e>
                          <m:sub>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𝑇</m:t>
                            </m:r>
                          </m:sup>
                        </m:sSubSup>
                        <m:r>
                          <m:rPr>
                            <m:nor/>
                          </m:rPr>
                          <a:rPr lang="en-US" sz="2400" b="1" i="0" smtClean="0">
                            <a:latin typeface="Cambria Math" panose="02040503050406030204" pitchFamily="18" charset="0"/>
                            <a:ea typeface="Cambria Math" panose="02040503050406030204" pitchFamily="18" charset="0"/>
                          </a:rPr>
                          <m:t>X</m:t>
                        </m:r>
                      </m:e>
                    </m:d>
                    <m:r>
                      <a:rPr lang="en-US" sz="2400" b="0" i="1" smtClean="0">
                        <a:latin typeface="Cambria Math" panose="02040503050406030204" pitchFamily="18" charset="0"/>
                        <a:ea typeface="Cambria Math" panose="02040503050406030204" pitchFamily="18" charset="0"/>
                      </a:rPr>
                      <m:t>=</m:t>
                    </m:r>
                    <m:r>
                      <m:rPr>
                        <m:nor/>
                      </m:rPr>
                      <a:rPr lang="en-US" sz="2400" dirty="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ea typeface="Cambria Math" panose="02040503050406030204" pitchFamily="18" charset="0"/>
                          </a:rPr>
                          <m:t>1</m:t>
                        </m:r>
                      </m:sub>
                    </m:sSub>
                    <m:sSubSup>
                      <m:sSubSupPr>
                        <m:ctrlPr>
                          <a:rPr lang="en-US" sz="2400" i="1">
                            <a:latin typeface="Cambria Math" panose="02040503050406030204" pitchFamily="18" charset="0"/>
                            <a:ea typeface="Cambria Math" panose="02040503050406030204" pitchFamily="18" charset="0"/>
                          </a:rPr>
                        </m:ctrlPr>
                      </m:sSubSup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𝑤</m:t>
                            </m:r>
                          </m:e>
                        </m:acc>
                      </m:e>
                      <m:sub>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𝑇</m:t>
                        </m:r>
                      </m:sup>
                    </m:sSubSup>
                    <m:d>
                      <m:dPr>
                        <m:ctrlPr>
                          <a:rPr lang="en-US" sz="2400" i="1">
                            <a:latin typeface="Cambria Math" panose="02040503050406030204" pitchFamily="18" charset="0"/>
                            <a:ea typeface="Cambria Math" panose="02040503050406030204" pitchFamily="18" charset="0"/>
                          </a:rPr>
                        </m:ctrlPr>
                      </m:dPr>
                      <m:e>
                        <m:r>
                          <m:rPr>
                            <m:nor/>
                          </m:rPr>
                          <a:rPr lang="en-US" sz="2400" b="1">
                            <a:latin typeface="Cambria Math" panose="02040503050406030204" pitchFamily="18" charset="0"/>
                            <a:ea typeface="Cambria Math" panose="02040503050406030204" pitchFamily="18" charset="0"/>
                          </a:rPr>
                          <m:t>X</m:t>
                        </m:r>
                      </m:e>
                    </m:d>
                  </m:oMath>
                </a14:m>
                <a:endParaRPr lang="en-US" sz="2400" i="1" dirty="0">
                  <a:latin typeface="Cambria Math" panose="02040503050406030204" pitchFamily="18" charset="0"/>
                  <a:ea typeface="Cambria Math" panose="02040503050406030204" pitchFamily="18" charset="0"/>
                </a:endParaRPr>
              </a:p>
              <a:p>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=−0.1162+0.00351</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0.0384</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+0.0505</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+0.998</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3</m:t>
                            </m:r>
                          </m:sub>
                        </m:sSub>
                        <m:r>
                          <a:rPr lang="en-US" sz="2400" i="1">
                            <a:latin typeface="Cambria Math" panose="02040503050406030204" pitchFamily="18" charset="0"/>
                            <a:ea typeface="Cambria Math" panose="02040503050406030204" pitchFamily="18" charset="0"/>
                          </a:rPr>
                          <m:t>−0.0037</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4</m:t>
                            </m:r>
                          </m:sub>
                        </m:sSub>
                      </m:e>
                    </m:d>
                  </m:oMath>
                </a14:m>
                <a:endParaRPr lang="en-US" sz="2400" b="0" i="1" dirty="0">
                  <a:latin typeface="Cambria Math" panose="02040503050406030204" pitchFamily="18" charset="0"/>
                  <a:ea typeface="Cambria Math" panose="02040503050406030204" pitchFamily="18" charset="0"/>
                </a:endParaRPr>
              </a:p>
              <a:p>
                <a:r>
                  <a:rPr lang="en-US" sz="2400" b="0" dirty="0">
                    <a:ea typeface="Cambria Math" panose="02040503050406030204" pitchFamily="18" charset="0"/>
                  </a:rPr>
                  <a:t>	</a:t>
                </a:r>
                <a14:m>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0.1162+0.00013</m:t>
                    </m:r>
                    <m:r>
                      <a:rPr lang="en-US" sz="2400" b="0" i="1" smtClean="0">
                        <a:latin typeface="Cambria Math" panose="02040503050406030204" pitchFamily="18" charset="0"/>
                        <a:ea typeface="Cambria Math" panose="02040503050406030204" pitchFamily="18" charset="0"/>
                      </a:rPr>
                      <m:t>5(</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+0.000177</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0.0035</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0.00001</m:t>
                    </m:r>
                    <m:r>
                      <a:rPr lang="en-US" sz="2400" b="0" i="1" smtClean="0">
                        <a:latin typeface="Cambria Math" panose="02040503050406030204" pitchFamily="18" charset="0"/>
                        <a:ea typeface="Cambria Math" panose="02040503050406030204" pitchFamily="18" charset="0"/>
                      </a:rPr>
                      <m:t>3</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4</m:t>
                        </m:r>
                      </m:sub>
                    </m:sSub>
                    <m:r>
                      <a:rPr lang="en-US" sz="2400" b="0" i="1" smtClean="0">
                        <a:latin typeface="Cambria Math" panose="02040503050406030204" pitchFamily="18" charset="0"/>
                        <a:ea typeface="Cambria Math" panose="02040503050406030204" pitchFamily="18" charset="0"/>
                      </a:rPr>
                      <m:t>)</m:t>
                    </m:r>
                  </m:oMath>
                </a14:m>
                <a:endParaRPr lang="en-US" sz="2400" b="0" dirty="0">
                  <a:ea typeface="Cambria Math" panose="02040503050406030204" pitchFamily="18" charset="0"/>
                </a:endParaRPr>
              </a:p>
              <a:p>
                <a:endParaRPr lang="en-US" sz="2400" b="0" dirty="0">
                  <a:ea typeface="Cambria Math" panose="02040503050406030204" pitchFamily="18" charset="0"/>
                </a:endParaRPr>
              </a:p>
              <a:p>
                <a:r>
                  <a:rPr lang="en-US" sz="2400" b="0" dirty="0">
                    <a:ea typeface="Cambria Math" panose="02040503050406030204" pitchFamily="18" charset="0"/>
                  </a:rPr>
                  <a:t> </a:t>
                </a:r>
              </a:p>
              <a:p>
                <a:endParaRPr lang="en-US" sz="2400" dirty="0"/>
              </a:p>
            </p:txBody>
          </p:sp>
        </mc:Choice>
        <mc:Fallback xmlns="">
          <p:sp>
            <p:nvSpPr>
              <p:cNvPr id="6" name="Rectangle 5">
                <a:extLst>
                  <a:ext uri="{FF2B5EF4-FFF2-40B4-BE49-F238E27FC236}">
                    <a16:creationId xmlns:a16="http://schemas.microsoft.com/office/drawing/2014/main" id="{B62977CF-0AD6-2A4C-8F20-F04AAA8FC995}"/>
                  </a:ext>
                </a:extLst>
              </p:cNvPr>
              <p:cNvSpPr>
                <a:spLocks noRot="1" noChangeAspect="1" noMove="1" noResize="1" noEditPoints="1" noAdjustHandles="1" noChangeArrowheads="1" noChangeShapeType="1" noTextEdit="1"/>
              </p:cNvSpPr>
              <p:nvPr/>
            </p:nvSpPr>
            <p:spPr>
              <a:xfrm>
                <a:off x="799765" y="5043186"/>
                <a:ext cx="11148395" cy="2328330"/>
              </a:xfrm>
              <a:prstGeom prst="rect">
                <a:avLst/>
              </a:prstGeom>
              <a:blipFill>
                <a:blip r:embed="rId4"/>
                <a:stretch>
                  <a:fillRect l="-114" t="-1630"/>
                </a:stretch>
              </a:blipFill>
            </p:spPr>
            <p:txBody>
              <a:bodyPr/>
              <a:lstStyle/>
              <a:p>
                <a:r>
                  <a:rPr lang="en-US">
                    <a:noFill/>
                  </a:rPr>
                  <a:t> </a:t>
                </a:r>
              </a:p>
            </p:txBody>
          </p:sp>
        </mc:Fallback>
      </mc:AlternateContent>
    </p:spTree>
    <p:extLst>
      <p:ext uri="{BB962C8B-B14F-4D97-AF65-F5344CB8AC3E}">
        <p14:creationId xmlns:p14="http://schemas.microsoft.com/office/powerpoint/2010/main" val="95530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0D88E05-E117-3C43-8192-109831DF688A}"/>
              </a:ext>
            </a:extLst>
          </p:cNvPr>
          <p:cNvSpPr>
            <a:spLocks noGrp="1"/>
          </p:cNvSpPr>
          <p:nvPr>
            <p:ph idx="1"/>
          </p:nvPr>
        </p:nvSpPr>
        <p:spPr>
          <a:xfrm>
            <a:off x="427644" y="983807"/>
            <a:ext cx="10992195" cy="5375442"/>
          </a:xfrm>
        </p:spPr>
        <p:txBody>
          <a:bodyPr/>
          <a:lstStyle/>
          <a:p>
            <a:pPr marL="342900" indent="-342900">
              <a:buFont typeface="Arial" panose="020B0604020202020204" pitchFamily="34" charset="0"/>
              <a:buChar char="•"/>
            </a:pPr>
            <a:r>
              <a:rPr lang="en-US" sz="2400" dirty="0"/>
              <a:t>This algorithm can be continued by adding in more and more components into the PCR.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plot was done on non-standardized predictors.  How would it look different if they were all standardized (both in PCA and plotted here in standardized form of </a:t>
            </a:r>
            <a:r>
              <a:rPr lang="en-US" sz="2400" i="1" dirty="0"/>
              <a:t>X</a:t>
            </a:r>
            <a:r>
              <a:rPr lang="en-US" sz="2400" dirty="0"/>
              <a:t>)? </a:t>
            </a:r>
            <a:endParaRPr lang="en-US" dirty="0"/>
          </a:p>
        </p:txBody>
      </p:sp>
      <p:sp>
        <p:nvSpPr>
          <p:cNvPr id="2" name="Title 1">
            <a:extLst>
              <a:ext uri="{FF2B5EF4-FFF2-40B4-BE49-F238E27FC236}">
                <a16:creationId xmlns:a16="http://schemas.microsoft.com/office/drawing/2014/main" id="{D6A62540-BCBF-7845-A0C4-ADA6272A013E}"/>
              </a:ext>
            </a:extLst>
          </p:cNvPr>
          <p:cNvSpPr>
            <a:spLocks noGrp="1"/>
          </p:cNvSpPr>
          <p:nvPr>
            <p:ph type="title"/>
          </p:nvPr>
        </p:nvSpPr>
        <p:spPr/>
        <p:txBody>
          <a:bodyPr/>
          <a:lstStyle/>
          <a:p>
            <a:r>
              <a:rPr lang="en-US" dirty="0"/>
              <a:t>As more components enter the PCR…</a:t>
            </a:r>
          </a:p>
        </p:txBody>
      </p:sp>
      <p:sp>
        <p:nvSpPr>
          <p:cNvPr id="4" name="Slide Number Placeholder 3">
            <a:extLst>
              <a:ext uri="{FF2B5EF4-FFF2-40B4-BE49-F238E27FC236}">
                <a16:creationId xmlns:a16="http://schemas.microsoft.com/office/drawing/2014/main" id="{647E1C22-7280-9F4E-9D59-BC5A90C9F575}"/>
              </a:ext>
            </a:extLst>
          </p:cNvPr>
          <p:cNvSpPr>
            <a:spLocks noGrp="1"/>
          </p:cNvSpPr>
          <p:nvPr>
            <p:ph type="sldNum" sz="quarter" idx="12"/>
          </p:nvPr>
        </p:nvSpPr>
        <p:spPr/>
        <p:txBody>
          <a:bodyPr/>
          <a:lstStyle/>
          <a:p>
            <a:fld id="{8C616E8F-BF65-1643-9F00-FF84D0665BC6}" type="slidenum">
              <a:rPr lang="en-US" smtClean="0"/>
              <a:t>49</a:t>
            </a:fld>
            <a:endParaRPr lang="en-US"/>
          </a:p>
        </p:txBody>
      </p:sp>
      <p:pic>
        <p:nvPicPr>
          <p:cNvPr id="6" name="Picture 5">
            <a:extLst>
              <a:ext uri="{FF2B5EF4-FFF2-40B4-BE49-F238E27FC236}">
                <a16:creationId xmlns:a16="http://schemas.microsoft.com/office/drawing/2014/main" id="{43D08D04-F805-E442-A0D8-992624B3DB26}"/>
              </a:ext>
            </a:extLst>
          </p:cNvPr>
          <p:cNvPicPr>
            <a:picLocks noChangeAspect="1"/>
          </p:cNvPicPr>
          <p:nvPr/>
        </p:nvPicPr>
        <p:blipFill>
          <a:blip r:embed="rId2"/>
          <a:stretch>
            <a:fillRect/>
          </a:stretch>
        </p:blipFill>
        <p:spPr>
          <a:xfrm>
            <a:off x="2397760" y="1568717"/>
            <a:ext cx="5850890" cy="3720566"/>
          </a:xfrm>
          <a:prstGeom prst="rect">
            <a:avLst/>
          </a:prstGeom>
        </p:spPr>
      </p:pic>
    </p:spTree>
    <p:extLst>
      <p:ext uri="{BB962C8B-B14F-4D97-AF65-F5344CB8AC3E}">
        <p14:creationId xmlns:p14="http://schemas.microsoft.com/office/powerpoint/2010/main" val="202610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Review: Choice of 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well the predictions perform is related to the choice of </a:t>
                </a:r>
                <a:r>
                  <a:rPr lang="en-US" i="1" dirty="0"/>
                  <a:t>k</a:t>
                </a:r>
                <a:r>
                  <a:rPr lang="en-US" dirty="0"/>
                  <a:t>. </a:t>
                </a:r>
              </a:p>
              <a:p>
                <a:endParaRPr lang="en-US" dirty="0"/>
              </a:p>
              <a:p>
                <a:r>
                  <a:rPr lang="en-US" dirty="0"/>
                  <a:t>What will the predictions look like if </a:t>
                </a:r>
                <a:r>
                  <a:rPr lang="en-US" i="1" dirty="0"/>
                  <a:t>k</a:t>
                </a:r>
                <a:r>
                  <a:rPr lang="en-US" dirty="0"/>
                  <a:t> is very small? What if it is very large?</a:t>
                </a:r>
                <a:br>
                  <a:rPr lang="en-US" dirty="0"/>
                </a:br>
                <a:endParaRPr lang="en-US" dirty="0"/>
              </a:p>
              <a:p>
                <a:r>
                  <a:rPr lang="en-US" dirty="0"/>
                  <a:t>More specifically, what will the predictions be for new observations if </a:t>
                </a:r>
                <a:r>
                  <a:rPr lang="en-US" i="1" dirty="0"/>
                  <a:t>k</a:t>
                </a:r>
                <a:r>
                  <a:rPr lang="en-US" dirty="0"/>
                  <a:t> = </a:t>
                </a:r>
                <a:r>
                  <a:rPr lang="en-US" i="1" dirty="0"/>
                  <a:t>n</a:t>
                </a:r>
                <a:r>
                  <a:rPr lang="en-US" dirty="0"/>
                  <a:t>?</a:t>
                </a:r>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p>
              <a:p>
                <a:br>
                  <a:rPr lang="en-US" dirty="0"/>
                </a:br>
                <a:r>
                  <a:rPr lang="en-US" dirty="0"/>
                  <a:t>A picture is worth a thousand words... </a:t>
                </a:r>
                <a:endParaRPr lang="en-US"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369"/>
                </a:stretch>
              </a:blipFill>
            </p:spPr>
            <p:txBody>
              <a:bodyPr/>
              <a:lstStyle/>
              <a:p>
                <a:r>
                  <a:rPr lang="en-US">
                    <a:noFill/>
                  </a:rPr>
                  <a:t> </a:t>
                </a:r>
              </a:p>
            </p:txBody>
          </p:sp>
        </mc:Fallback>
      </mc:AlternateContent>
    </p:spTree>
    <p:extLst>
      <p:ext uri="{BB962C8B-B14F-4D97-AF65-F5344CB8AC3E}">
        <p14:creationId xmlns:p14="http://schemas.microsoft.com/office/powerpoint/2010/main" val="4214606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62540-BCBF-7845-A0C4-ADA6272A013E}"/>
              </a:ext>
            </a:extLst>
          </p:cNvPr>
          <p:cNvSpPr>
            <a:spLocks noGrp="1"/>
          </p:cNvSpPr>
          <p:nvPr>
            <p:ph type="title"/>
          </p:nvPr>
        </p:nvSpPr>
        <p:spPr/>
        <p:txBody>
          <a:bodyPr/>
          <a:lstStyle/>
          <a:p>
            <a:r>
              <a:rPr lang="en-US" dirty="0"/>
              <a:t>The same plot with standardized predictors in PCA</a:t>
            </a:r>
          </a:p>
        </p:txBody>
      </p:sp>
      <p:sp>
        <p:nvSpPr>
          <p:cNvPr id="4" name="Slide Number Placeholder 3">
            <a:extLst>
              <a:ext uri="{FF2B5EF4-FFF2-40B4-BE49-F238E27FC236}">
                <a16:creationId xmlns:a16="http://schemas.microsoft.com/office/drawing/2014/main" id="{647E1C22-7280-9F4E-9D59-BC5A90C9F575}"/>
              </a:ext>
            </a:extLst>
          </p:cNvPr>
          <p:cNvSpPr>
            <a:spLocks noGrp="1"/>
          </p:cNvSpPr>
          <p:nvPr>
            <p:ph type="sldNum" sz="quarter" idx="12"/>
          </p:nvPr>
        </p:nvSpPr>
        <p:spPr/>
        <p:txBody>
          <a:bodyPr/>
          <a:lstStyle/>
          <a:p>
            <a:fld id="{8C616E8F-BF65-1643-9F00-FF84D0665BC6}" type="slidenum">
              <a:rPr lang="en-US" smtClean="0"/>
              <a:t>50</a:t>
            </a:fld>
            <a:endParaRPr lang="en-US"/>
          </a:p>
        </p:txBody>
      </p:sp>
      <p:sp>
        <p:nvSpPr>
          <p:cNvPr id="7" name="TextBox 6">
            <a:extLst>
              <a:ext uri="{FF2B5EF4-FFF2-40B4-BE49-F238E27FC236}">
                <a16:creationId xmlns:a16="http://schemas.microsoft.com/office/drawing/2014/main" id="{D2537132-8A93-2B40-AB90-C42855CDB7CF}"/>
              </a:ext>
            </a:extLst>
          </p:cNvPr>
          <p:cNvSpPr txBox="1"/>
          <p:nvPr/>
        </p:nvSpPr>
        <p:spPr>
          <a:xfrm>
            <a:off x="2763520" y="1727200"/>
            <a:ext cx="184731" cy="369332"/>
          </a:xfrm>
          <a:prstGeom prst="rect">
            <a:avLst/>
          </a:prstGeom>
          <a:noFill/>
        </p:spPr>
        <p:txBody>
          <a:bodyPr wrap="none" rtlCol="0">
            <a:spAutoFit/>
          </a:bodyPr>
          <a:lstStyle/>
          <a:p>
            <a:endParaRPr lang="en-US" dirty="0"/>
          </a:p>
        </p:txBody>
      </p:sp>
      <p:sp>
        <p:nvSpPr>
          <p:cNvPr id="8" name="Rectangle 7">
            <a:extLst>
              <a:ext uri="{FF2B5EF4-FFF2-40B4-BE49-F238E27FC236}">
                <a16:creationId xmlns:a16="http://schemas.microsoft.com/office/drawing/2014/main" id="{4DEBC859-DED3-3948-B8AF-8403F8EEC4B0}"/>
              </a:ext>
            </a:extLst>
          </p:cNvPr>
          <p:cNvSpPr/>
          <p:nvPr/>
        </p:nvSpPr>
        <p:spPr>
          <a:xfrm>
            <a:off x="467360" y="983807"/>
            <a:ext cx="8676640" cy="369332"/>
          </a:xfrm>
          <a:prstGeom prst="rect">
            <a:avLst/>
          </a:prstGeom>
        </p:spPr>
        <p:txBody>
          <a:bodyPr wrap="square">
            <a:spAutoFit/>
          </a:bodyPr>
          <a:lstStyle/>
          <a:p>
            <a:pPr marL="342900"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0D146B82-F75A-214D-908E-E11487C0B331}"/>
              </a:ext>
            </a:extLst>
          </p:cNvPr>
          <p:cNvPicPr>
            <a:picLocks noChangeAspect="1"/>
          </p:cNvPicPr>
          <p:nvPr/>
        </p:nvPicPr>
        <p:blipFill>
          <a:blip r:embed="rId2"/>
          <a:stretch>
            <a:fillRect/>
          </a:stretch>
        </p:blipFill>
        <p:spPr>
          <a:xfrm>
            <a:off x="2010553" y="1527686"/>
            <a:ext cx="6749516" cy="4329235"/>
          </a:xfrm>
          <a:prstGeom prst="rect">
            <a:avLst/>
          </a:prstGeom>
        </p:spPr>
      </p:pic>
    </p:spTree>
    <p:extLst>
      <p:ext uri="{BB962C8B-B14F-4D97-AF65-F5344CB8AC3E}">
        <p14:creationId xmlns:p14="http://schemas.microsoft.com/office/powerpoint/2010/main" val="3767466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Dealing with Missingness</a:t>
            </a:r>
          </a:p>
        </p:txBody>
      </p:sp>
    </p:spTree>
    <p:extLst>
      <p:ext uri="{BB962C8B-B14F-4D97-AF65-F5344CB8AC3E}">
        <p14:creationId xmlns:p14="http://schemas.microsoft.com/office/powerpoint/2010/main" val="677063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What is missing data? k-Nearest Neighbors </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Often times when data is collected, there are some missing values apparent in the dataset.  This leads to a few questions to consider:</a:t>
            </a:r>
          </a:p>
          <a:p>
            <a:endParaRPr lang="en-US" dirty="0"/>
          </a:p>
          <a:p>
            <a:pPr marL="457200" indent="-457200">
              <a:buFont typeface="Arial" panose="020B0604020202020204" pitchFamily="34" charset="0"/>
              <a:buChar char="•"/>
            </a:pPr>
            <a:r>
              <a:rPr lang="en-US" dirty="0"/>
              <a:t>How does this show up in pandas? </a:t>
            </a:r>
          </a:p>
          <a:p>
            <a:pPr marL="457200" indent="-457200">
              <a:buFont typeface="Arial" panose="020B0604020202020204" pitchFamily="34" charset="0"/>
              <a:buChar char="•"/>
            </a:pPr>
            <a:r>
              <a:rPr lang="en-US" dirty="0"/>
              <a:t>How does </a:t>
            </a:r>
            <a:r>
              <a:rPr lang="en-US" dirty="0" err="1"/>
              <a:t>statsmodels</a:t>
            </a:r>
            <a:r>
              <a:rPr lang="en-US" dirty="0"/>
              <a:t> and </a:t>
            </a:r>
            <a:r>
              <a:rPr lang="en-US" dirty="0" err="1"/>
              <a:t>sklearn</a:t>
            </a:r>
            <a:r>
              <a:rPr lang="en-US" dirty="0"/>
              <a:t> handle these </a:t>
            </a:r>
            <a:r>
              <a:rPr lang="en-US" dirty="0" err="1"/>
              <a:t>NaNs</a:t>
            </a:r>
            <a:r>
              <a:rPr lang="en-US" dirty="0"/>
              <a:t>?</a:t>
            </a:r>
          </a:p>
          <a:p>
            <a:pPr marL="457200" indent="-457200">
              <a:buFont typeface="Arial" panose="020B0604020202020204" pitchFamily="34" charset="0"/>
              <a:buChar char="•"/>
            </a:pPr>
            <a:r>
              <a:rPr lang="en-US" dirty="0"/>
              <a:t>How does this effect our modeling?</a:t>
            </a:r>
          </a:p>
        </p:txBody>
      </p:sp>
    </p:spTree>
    <p:extLst>
      <p:ext uri="{BB962C8B-B14F-4D97-AF65-F5344CB8AC3E}">
        <p14:creationId xmlns:p14="http://schemas.microsoft.com/office/powerpoint/2010/main" val="10684287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Naively handling missingness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What are the simplest ways to handle missing data?</a:t>
            </a:r>
          </a:p>
          <a:p>
            <a:endParaRPr lang="en-US" sz="900" dirty="0"/>
          </a:p>
          <a:p>
            <a:pPr marL="514350" indent="-514350">
              <a:buFont typeface="Arial" panose="020B0604020202020204" pitchFamily="34" charset="0"/>
              <a:buChar char="•"/>
            </a:pPr>
            <a:r>
              <a:rPr lang="en-US" dirty="0"/>
              <a:t>Drop the observations that have any missing values.</a:t>
            </a:r>
          </a:p>
          <a:p>
            <a:pPr marL="1257270" lvl="1" indent="-514350">
              <a:buFont typeface="Arial" panose="020B0604020202020204" pitchFamily="34" charset="0"/>
              <a:buChar char="•"/>
            </a:pPr>
            <a:r>
              <a:rPr lang="en-US" dirty="0"/>
              <a:t>Use </a:t>
            </a:r>
            <a:r>
              <a:rPr lang="en-US" dirty="0" err="1"/>
              <a:t>pd.DataFrame.dropna</a:t>
            </a:r>
            <a:r>
              <a:rPr lang="en-US" dirty="0"/>
              <a:t>(axis=0)</a:t>
            </a:r>
          </a:p>
          <a:p>
            <a:pPr marL="514350" indent="-514350">
              <a:buFont typeface="Arial" panose="020B0604020202020204" pitchFamily="34" charset="0"/>
              <a:buChar char="•"/>
            </a:pPr>
            <a:r>
              <a:rPr lang="en-US" dirty="0"/>
              <a:t>Impute the mean/median (if quantitative) or most common class (if categorical) for all missing values.</a:t>
            </a:r>
          </a:p>
          <a:p>
            <a:pPr marL="1257270" lvl="1" indent="-514350">
              <a:buFont typeface="Arial" panose="020B0604020202020204" pitchFamily="34" charset="0"/>
              <a:buChar char="•"/>
            </a:pPr>
            <a:r>
              <a:rPr lang="en-US" dirty="0"/>
              <a:t>Use </a:t>
            </a:r>
            <a:r>
              <a:rPr lang="en-US" dirty="0" err="1"/>
              <a:t>pd.DataFrame.fillna</a:t>
            </a:r>
            <a:r>
              <a:rPr lang="en-US" dirty="0"/>
              <a:t>(value=</a:t>
            </a:r>
            <a:r>
              <a:rPr lang="en-US" dirty="0" err="1"/>
              <a:t>x.mean</a:t>
            </a:r>
            <a:r>
              <a:rPr lang="en-US" dirty="0"/>
              <a:t>())</a:t>
            </a:r>
          </a:p>
          <a:p>
            <a:pPr lvl="1" indent="0">
              <a:buNone/>
            </a:pPr>
            <a:endParaRPr lang="en-US" sz="900" dirty="0"/>
          </a:p>
          <a:p>
            <a:r>
              <a:rPr lang="en-US" dirty="0"/>
              <a:t>How does </a:t>
            </a:r>
            <a:r>
              <a:rPr lang="en-US" dirty="0" err="1"/>
              <a:t>statsmodels</a:t>
            </a:r>
            <a:r>
              <a:rPr lang="en-US" dirty="0"/>
              <a:t> and </a:t>
            </a:r>
            <a:r>
              <a:rPr lang="en-US" dirty="0" err="1"/>
              <a:t>sklearn</a:t>
            </a:r>
            <a:r>
              <a:rPr lang="en-US" dirty="0"/>
              <a:t> handle these </a:t>
            </a:r>
            <a:r>
              <a:rPr lang="en-US" dirty="0" err="1"/>
              <a:t>NaNs</a:t>
            </a:r>
            <a:r>
              <a:rPr lang="en-US" dirty="0"/>
              <a:t>? </a:t>
            </a:r>
          </a:p>
          <a:p>
            <a:endParaRPr lang="en-US" sz="900" dirty="0"/>
          </a:p>
          <a:p>
            <a:r>
              <a:rPr lang="en-US" dirty="0"/>
              <a:t>What are some consequences in handling missingness in this fashion?</a:t>
            </a:r>
          </a:p>
        </p:txBody>
      </p:sp>
    </p:spTree>
    <p:extLst>
      <p:ext uri="{BB962C8B-B14F-4D97-AF65-F5344CB8AC3E}">
        <p14:creationId xmlns:p14="http://schemas.microsoft.com/office/powerpoint/2010/main" val="4184105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4D593-735B-A042-9C05-2EA342C95437}"/>
              </a:ext>
            </a:extLst>
          </p:cNvPr>
          <p:cNvSpPr>
            <a:spLocks noGrp="1"/>
          </p:cNvSpPr>
          <p:nvPr>
            <p:ph type="title"/>
          </p:nvPr>
        </p:nvSpPr>
        <p:spPr/>
        <p:txBody>
          <a:bodyPr/>
          <a:lstStyle/>
          <a:p>
            <a:r>
              <a:rPr lang="en-US" dirty="0"/>
              <a:t>Missingness Indicator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2602E0-3880-0E4C-B285-D0F0703DAF70}"/>
                  </a:ext>
                </a:extLst>
              </p:cNvPr>
              <p:cNvSpPr>
                <a:spLocks noGrp="1"/>
              </p:cNvSpPr>
              <p:nvPr>
                <p:ph idx="1"/>
              </p:nvPr>
            </p:nvSpPr>
            <p:spPr>
              <a:xfrm>
                <a:off x="828908" y="1177758"/>
                <a:ext cx="4847064" cy="4687783"/>
              </a:xfrm>
            </p:spPr>
            <p:txBody>
              <a:bodyPr/>
              <a:lstStyle/>
              <a:p>
                <a:r>
                  <a:rPr lang="en-US" sz="2600" dirty="0"/>
                  <a:t>One simple way to handle missingness in a variable,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𝑋</m:t>
                        </m:r>
                      </m:e>
                      <m:sub>
                        <m:r>
                          <a:rPr lang="en-US" sz="2600" b="0" i="1" smtClean="0">
                            <a:latin typeface="Cambria Math" panose="02040503050406030204" pitchFamily="18" charset="0"/>
                          </a:rPr>
                          <m:t>𝑗</m:t>
                        </m:r>
                      </m:sub>
                    </m:sSub>
                  </m:oMath>
                </a14:m>
                <a:r>
                  <a:rPr lang="en-US" sz="2600" dirty="0"/>
                  <a:t>, is to impute a value (like 0 or </a:t>
                </a:r>
                <a14:m>
                  <m:oMath xmlns:m="http://schemas.openxmlformats.org/officeDocument/2006/math">
                    <m:acc>
                      <m:accPr>
                        <m:chr m:val="̅"/>
                        <m:ctrlPr>
                          <a:rPr lang="en-US" sz="2600" b="0" i="1" smtClean="0">
                            <a:latin typeface="Cambria Math" panose="02040503050406030204" pitchFamily="18" charset="0"/>
                          </a:rPr>
                        </m:ctrlPr>
                      </m:acc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𝑋</m:t>
                            </m:r>
                          </m:e>
                          <m:sub>
                            <m:r>
                              <a:rPr lang="en-US" sz="2600" b="0" i="1" smtClean="0">
                                <a:latin typeface="Cambria Math" panose="02040503050406030204" pitchFamily="18" charset="0"/>
                              </a:rPr>
                              <m:t>𝑗</m:t>
                            </m:r>
                          </m:sub>
                        </m:sSub>
                      </m:e>
                    </m:acc>
                  </m:oMath>
                </a14:m>
                <a:r>
                  <a:rPr lang="en-US" sz="2600" dirty="0"/>
                  <a:t>), then create a new variable,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𝑋</m:t>
                        </m:r>
                      </m:e>
                      <m:sub>
                        <m:r>
                          <a:rPr lang="en-US" sz="2600" i="1">
                            <a:latin typeface="Cambria Math" panose="02040503050406030204" pitchFamily="18" charset="0"/>
                          </a:rPr>
                          <m:t>𝑗</m:t>
                        </m:r>
                        <m:r>
                          <a:rPr lang="en-US" sz="2600" b="0" i="1" smtClean="0">
                            <a:latin typeface="Cambria Math" panose="02040503050406030204" pitchFamily="18" charset="0"/>
                          </a:rPr>
                          <m:t>,</m:t>
                        </m:r>
                        <m:r>
                          <a:rPr lang="en-US" sz="2600" b="0" i="1" smtClean="0">
                            <a:latin typeface="Cambria Math" panose="02040503050406030204" pitchFamily="18" charset="0"/>
                          </a:rPr>
                          <m:t>𝑚𝑖𝑠𝑠</m:t>
                        </m:r>
                      </m:sub>
                    </m:sSub>
                  </m:oMath>
                </a14:m>
                <a:r>
                  <a:rPr lang="en-US" sz="2600" dirty="0"/>
                  <a:t>, that indicates this observation had a missing value.  If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𝑋</m:t>
                        </m:r>
                      </m:e>
                      <m:sub>
                        <m:r>
                          <a:rPr lang="en-US" sz="2600" i="1">
                            <a:latin typeface="Cambria Math" panose="02040503050406030204" pitchFamily="18" charset="0"/>
                          </a:rPr>
                          <m:t>𝑗</m:t>
                        </m:r>
                      </m:sub>
                    </m:sSub>
                  </m:oMath>
                </a14:m>
                <a:r>
                  <a:rPr lang="en-US" sz="2600" dirty="0"/>
                  <a:t> is categorical then just impute 0.</a:t>
                </a:r>
              </a:p>
              <a:p>
                <a:endParaRPr lang="en-US" sz="900" dirty="0"/>
              </a:p>
              <a:p>
                <a:r>
                  <a:rPr lang="en-US" sz="2600" dirty="0"/>
                  <a:t>Then include both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𝑋</m:t>
                        </m:r>
                      </m:e>
                      <m:sub>
                        <m:r>
                          <a:rPr lang="en-US" sz="2600" i="1">
                            <a:latin typeface="Cambria Math" panose="02040503050406030204" pitchFamily="18" charset="0"/>
                          </a:rPr>
                          <m:t>𝑗</m:t>
                        </m:r>
                        <m:r>
                          <a:rPr lang="en-US" sz="2600" i="1">
                            <a:latin typeface="Cambria Math" panose="02040503050406030204" pitchFamily="18" charset="0"/>
                          </a:rPr>
                          <m:t>,</m:t>
                        </m:r>
                        <m:r>
                          <a:rPr lang="en-US" sz="2600" i="1">
                            <a:latin typeface="Cambria Math" panose="02040503050406030204" pitchFamily="18" charset="0"/>
                          </a:rPr>
                          <m:t>𝑚𝑖𝑠𝑠</m:t>
                        </m:r>
                      </m:sub>
                    </m:sSub>
                  </m:oMath>
                </a14:m>
                <a:r>
                  <a:rPr lang="en-US" sz="2600" dirty="0"/>
                  <a:t> and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𝑋</m:t>
                        </m:r>
                      </m:e>
                      <m:sub>
                        <m:r>
                          <a:rPr lang="en-US" sz="2600" i="1">
                            <a:latin typeface="Cambria Math" panose="02040503050406030204" pitchFamily="18" charset="0"/>
                          </a:rPr>
                          <m:t>𝑗</m:t>
                        </m:r>
                      </m:sub>
                    </m:sSub>
                  </m:oMath>
                </a14:m>
                <a:r>
                  <a:rPr lang="en-US" sz="2600" dirty="0"/>
                  <a:t> as predictors in any model.</a:t>
                </a:r>
              </a:p>
              <a:p>
                <a:endParaRPr lang="en-US" sz="900" dirty="0"/>
              </a:p>
              <a:p>
                <a:r>
                  <a:rPr lang="en-US" sz="2600" dirty="0"/>
                  <a:t>Illustration is to the right.</a:t>
                </a:r>
              </a:p>
            </p:txBody>
          </p:sp>
        </mc:Choice>
        <mc:Fallback xmlns="">
          <p:sp>
            <p:nvSpPr>
              <p:cNvPr id="3" name="Content Placeholder 2">
                <a:extLst>
                  <a:ext uri="{FF2B5EF4-FFF2-40B4-BE49-F238E27FC236}">
                    <a16:creationId xmlns:a16="http://schemas.microsoft.com/office/drawing/2014/main" id="{D22602E0-3880-0E4C-B285-D0F0703DAF70}"/>
                  </a:ext>
                </a:extLst>
              </p:cNvPr>
              <p:cNvSpPr>
                <a:spLocks noGrp="1" noRot="1" noChangeAspect="1" noMove="1" noResize="1" noEditPoints="1" noAdjustHandles="1" noChangeArrowheads="1" noChangeShapeType="1" noTextEdit="1"/>
              </p:cNvSpPr>
              <p:nvPr>
                <p:ph idx="1"/>
              </p:nvPr>
            </p:nvSpPr>
            <p:spPr>
              <a:xfrm>
                <a:off x="828908" y="1177758"/>
                <a:ext cx="4847064" cy="4687783"/>
              </a:xfrm>
              <a:blipFill>
                <a:blip r:embed="rId2"/>
                <a:stretch>
                  <a:fillRect l="-2089" t="-1081" r="-2872" b="-378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E3148BF-3913-554D-9596-FAEC13A91294}"/>
              </a:ext>
            </a:extLst>
          </p:cNvPr>
          <p:cNvSpPr>
            <a:spLocks noGrp="1"/>
          </p:cNvSpPr>
          <p:nvPr>
            <p:ph type="sldNum" sz="quarter" idx="12"/>
          </p:nvPr>
        </p:nvSpPr>
        <p:spPr/>
        <p:txBody>
          <a:bodyPr/>
          <a:lstStyle/>
          <a:p>
            <a:fld id="{8C616E8F-BF65-1643-9F00-FF84D0665BC6}" type="slidenum">
              <a:rPr lang="en-US" smtClean="0"/>
              <a:t>54</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29E59CCC-C99A-A444-A89E-4BFD496C9EB6}"/>
                  </a:ext>
                </a:extLst>
              </p:cNvPr>
              <p:cNvGraphicFramePr>
                <a:graphicFrameLocks noGrp="1"/>
              </p:cNvGraphicFramePr>
              <p:nvPr>
                <p:extLst/>
              </p:nvPr>
            </p:nvGraphicFramePr>
            <p:xfrm>
              <a:off x="6385931" y="1571307"/>
              <a:ext cx="4586868" cy="3715385"/>
            </p:xfrm>
            <a:graphic>
              <a:graphicData uri="http://schemas.openxmlformats.org/drawingml/2006/table">
                <a:tbl>
                  <a:tblPr firstRow="1" bandRow="1">
                    <a:tableStyleId>{2D5ABB26-0587-4C30-8999-92F81FD0307C}</a:tableStyleId>
                  </a:tblPr>
                  <a:tblGrid>
                    <a:gridCol w="764478">
                      <a:extLst>
                        <a:ext uri="{9D8B030D-6E8A-4147-A177-3AD203B41FA5}">
                          <a16:colId xmlns:a16="http://schemas.microsoft.com/office/drawing/2014/main" val="2473765723"/>
                        </a:ext>
                      </a:extLst>
                    </a:gridCol>
                    <a:gridCol w="764478">
                      <a:extLst>
                        <a:ext uri="{9D8B030D-6E8A-4147-A177-3AD203B41FA5}">
                          <a16:colId xmlns:a16="http://schemas.microsoft.com/office/drawing/2014/main" val="672931992"/>
                        </a:ext>
                      </a:extLst>
                    </a:gridCol>
                    <a:gridCol w="764478">
                      <a:extLst>
                        <a:ext uri="{9D8B030D-6E8A-4147-A177-3AD203B41FA5}">
                          <a16:colId xmlns:a16="http://schemas.microsoft.com/office/drawing/2014/main" val="4065767198"/>
                        </a:ext>
                      </a:extLst>
                    </a:gridCol>
                    <a:gridCol w="764478">
                      <a:extLst>
                        <a:ext uri="{9D8B030D-6E8A-4147-A177-3AD203B41FA5}">
                          <a16:colId xmlns:a16="http://schemas.microsoft.com/office/drawing/2014/main" val="3373535880"/>
                        </a:ext>
                      </a:extLst>
                    </a:gridCol>
                    <a:gridCol w="764478">
                      <a:extLst>
                        <a:ext uri="{9D8B030D-6E8A-4147-A177-3AD203B41FA5}">
                          <a16:colId xmlns:a16="http://schemas.microsoft.com/office/drawing/2014/main" val="504601021"/>
                        </a:ext>
                      </a:extLst>
                    </a:gridCol>
                    <a:gridCol w="764478">
                      <a:extLst>
                        <a:ext uri="{9D8B030D-6E8A-4147-A177-3AD203B41FA5}">
                          <a16:colId xmlns:a16="http://schemas.microsoft.com/office/drawing/2014/main" val="3239800016"/>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𝑋</m:t>
                                    </m:r>
                                  </m:e>
                                  <m:sub>
                                    <m:r>
                                      <a:rPr lang="en-US" sz="1800" b="0" i="1" smtClean="0">
                                        <a:latin typeface="Cambria Math" panose="02040503050406030204" pitchFamily="18" charset="0"/>
                                      </a:rPr>
                                      <m:t>1</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𝑋</m:t>
                                    </m:r>
                                  </m:e>
                                  <m:sub>
                                    <m:r>
                                      <a:rPr lang="en-US" sz="1800" b="0" i="1" smtClean="0">
                                        <a:latin typeface="Cambria Math" panose="02040503050406030204" pitchFamily="18" charset="0"/>
                                      </a:rPr>
                                      <m:t>2</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Sup>
                                  <m:sSubSupPr>
                                    <m:ctrlPr>
                                      <a:rPr lang="en-US" sz="1800" b="0" i="1" smtClean="0">
                                        <a:latin typeface="Cambria Math" panose="02040503050406030204" pitchFamily="18" charset="0"/>
                                      </a:rPr>
                                    </m:ctrlPr>
                                  </m:sSubSupPr>
                                  <m:e>
                                    <m:r>
                                      <a:rPr lang="en-US" sz="1800" i="1">
                                        <a:latin typeface="Cambria Math" panose="02040503050406030204" pitchFamily="18" charset="0"/>
                                      </a:rPr>
                                      <m:t>𝑋</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m:t>
                                    </m:r>
                                  </m:sup>
                                </m:sSub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Sup>
                                  <m:sSubSupPr>
                                    <m:ctrlPr>
                                      <a:rPr lang="en-US" sz="1800" b="0" i="1" smtClean="0">
                                        <a:latin typeface="Cambria Math" panose="02040503050406030204" pitchFamily="18" charset="0"/>
                                      </a:rPr>
                                    </m:ctrlPr>
                                  </m:sSubSupPr>
                                  <m:e>
                                    <m:r>
                                      <a:rPr lang="en-US" sz="1800" i="1">
                                        <a:latin typeface="Cambria Math" panose="02040503050406030204" pitchFamily="18" charset="0"/>
                                      </a:rPr>
                                      <m:t>𝑋</m:t>
                                    </m:r>
                                  </m:e>
                                  <m:sub>
                                    <m:r>
                                      <a:rPr lang="en-US" sz="1800" b="0" i="1" smtClean="0">
                                        <a:latin typeface="Cambria Math" panose="02040503050406030204" pitchFamily="18" charset="0"/>
                                      </a:rPr>
                                      <m:t>2</m:t>
                                    </m:r>
                                  </m:sub>
                                  <m:sup>
                                    <m:r>
                                      <a:rPr lang="en-US" sz="1800" b="0" i="1" smtClean="0">
                                        <a:latin typeface="Cambria Math" panose="02040503050406030204" pitchFamily="18" charset="0"/>
                                      </a:rPr>
                                      <m:t>∗</m:t>
                                    </m:r>
                                  </m:sup>
                                </m:sSub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𝑋</m:t>
                                    </m:r>
                                  </m:e>
                                  <m:sub>
                                    <m:r>
                                      <a:rPr lang="en-US" sz="1800" b="0" i="1" smtClean="0">
                                        <a:latin typeface="Cambria Math" panose="02040503050406030204" pitchFamily="18" charset="0"/>
                                      </a:rPr>
                                      <m:t>1,</m:t>
                                    </m:r>
                                    <m:r>
                                      <a:rPr lang="en-US" sz="1800" b="0" i="1" smtClean="0">
                                        <a:latin typeface="Cambria Math" panose="02040503050406030204" pitchFamily="18" charset="0"/>
                                      </a:rPr>
                                      <m:t>𝑚𝑖𝑠𝑠</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𝑋</m:t>
                                    </m:r>
                                  </m:e>
                                  <m:sub>
                                    <m:r>
                                      <a:rPr lang="en-US" sz="1800" b="0" i="1" smtClean="0">
                                        <a:latin typeface="Cambria Math" panose="02040503050406030204" pitchFamily="18" charset="0"/>
                                      </a:rPr>
                                      <m:t>2,</m:t>
                                    </m:r>
                                    <m:r>
                                      <a:rPr lang="en-US" sz="1800" b="0" i="1" smtClean="0">
                                        <a:latin typeface="Cambria Math" panose="02040503050406030204" pitchFamily="18" charset="0"/>
                                      </a:rPr>
                                      <m:t>𝑚𝑖𝑠𝑠</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7565038"/>
                      </a:ext>
                    </a:extLst>
                  </a:tr>
                  <a:tr h="370840">
                    <a:tc>
                      <a:txBody>
                        <a:bodyPr/>
                        <a:lstStyle/>
                        <a:p>
                          <a:pPr algn="ctr"/>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9267316"/>
                      </a:ext>
                    </a:extLst>
                  </a:tr>
                  <a:tr h="370840">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81414057"/>
                      </a:ext>
                    </a:extLst>
                  </a:tr>
                  <a:tr h="370840">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87765444"/>
                      </a:ext>
                    </a:extLst>
                  </a:tr>
                  <a:tr h="370840">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63706377"/>
                      </a:ext>
                    </a:extLst>
                  </a:tr>
                  <a:tr h="370840">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93653665"/>
                      </a:ext>
                    </a:extLst>
                  </a:tr>
                  <a:tr h="370840">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74345461"/>
                      </a:ext>
                    </a:extLst>
                  </a:tr>
                  <a:tr h="370840">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9910270"/>
                      </a:ext>
                    </a:extLst>
                  </a:tr>
                  <a:tr h="370840">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28019951"/>
                      </a:ext>
                    </a:extLst>
                  </a:tr>
                  <a:tr h="370840">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9027478"/>
                      </a:ext>
                    </a:extLst>
                  </a:tr>
                </a:tbl>
              </a:graphicData>
            </a:graphic>
          </p:graphicFrame>
        </mc:Choice>
        <mc:Fallback xmlns="">
          <p:graphicFrame>
            <p:nvGraphicFramePr>
              <p:cNvPr id="5" name="Table 4">
                <a:extLst>
                  <a:ext uri="{FF2B5EF4-FFF2-40B4-BE49-F238E27FC236}">
                    <a16:creationId xmlns:a16="http://schemas.microsoft.com/office/drawing/2014/main" id="{29E59CCC-C99A-A444-A89E-4BFD496C9EB6}"/>
                  </a:ext>
                </a:extLst>
              </p:cNvPr>
              <p:cNvGraphicFramePr>
                <a:graphicFrameLocks noGrp="1"/>
              </p:cNvGraphicFramePr>
              <p:nvPr>
                <p:extLst>
                  <p:ext uri="{D42A27DB-BD31-4B8C-83A1-F6EECF244321}">
                    <p14:modId xmlns:p14="http://schemas.microsoft.com/office/powerpoint/2010/main" val="2025998134"/>
                  </p:ext>
                </p:extLst>
              </p:nvPr>
            </p:nvGraphicFramePr>
            <p:xfrm>
              <a:off x="6385931" y="1571307"/>
              <a:ext cx="4586868" cy="3715385"/>
            </p:xfrm>
            <a:graphic>
              <a:graphicData uri="http://schemas.openxmlformats.org/drawingml/2006/table">
                <a:tbl>
                  <a:tblPr firstRow="1" bandRow="1">
                    <a:tableStyleId>{2D5ABB26-0587-4C30-8999-92F81FD0307C}</a:tableStyleId>
                  </a:tblPr>
                  <a:tblGrid>
                    <a:gridCol w="764478">
                      <a:extLst>
                        <a:ext uri="{9D8B030D-6E8A-4147-A177-3AD203B41FA5}">
                          <a16:colId xmlns:a16="http://schemas.microsoft.com/office/drawing/2014/main" val="2473765723"/>
                        </a:ext>
                      </a:extLst>
                    </a:gridCol>
                    <a:gridCol w="764478">
                      <a:extLst>
                        <a:ext uri="{9D8B030D-6E8A-4147-A177-3AD203B41FA5}">
                          <a16:colId xmlns:a16="http://schemas.microsoft.com/office/drawing/2014/main" val="672931992"/>
                        </a:ext>
                      </a:extLst>
                    </a:gridCol>
                    <a:gridCol w="764478">
                      <a:extLst>
                        <a:ext uri="{9D8B030D-6E8A-4147-A177-3AD203B41FA5}">
                          <a16:colId xmlns:a16="http://schemas.microsoft.com/office/drawing/2014/main" val="4065767198"/>
                        </a:ext>
                      </a:extLst>
                    </a:gridCol>
                    <a:gridCol w="764478">
                      <a:extLst>
                        <a:ext uri="{9D8B030D-6E8A-4147-A177-3AD203B41FA5}">
                          <a16:colId xmlns:a16="http://schemas.microsoft.com/office/drawing/2014/main" val="3373535880"/>
                        </a:ext>
                      </a:extLst>
                    </a:gridCol>
                    <a:gridCol w="764478">
                      <a:extLst>
                        <a:ext uri="{9D8B030D-6E8A-4147-A177-3AD203B41FA5}">
                          <a16:colId xmlns:a16="http://schemas.microsoft.com/office/drawing/2014/main" val="504601021"/>
                        </a:ext>
                      </a:extLst>
                    </a:gridCol>
                    <a:gridCol w="764478">
                      <a:extLst>
                        <a:ext uri="{9D8B030D-6E8A-4147-A177-3AD203B41FA5}">
                          <a16:colId xmlns:a16="http://schemas.microsoft.com/office/drawing/2014/main" val="3239800016"/>
                        </a:ext>
                      </a:extLst>
                    </a:gridCol>
                  </a:tblGrid>
                  <a:tr h="37782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3333" r="-505000" b="-9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8361" t="-3333" r="-396721" b="-9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1667" t="-3333" r="-303333" b="-9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1667" t="-3333" r="-203333" b="-9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5082" t="-3333" r="-100000" b="-9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3333" t="-3333" r="-1667" b="-900000"/>
                          </a:stretch>
                        </a:blipFill>
                      </a:tcPr>
                    </a:tc>
                    <a:extLst>
                      <a:ext uri="{0D108BD9-81ED-4DB2-BD59-A6C34878D82A}">
                        <a16:rowId xmlns:a16="http://schemas.microsoft.com/office/drawing/2014/main" val="757565038"/>
                      </a:ext>
                    </a:extLst>
                  </a:tr>
                  <a:tr h="370840">
                    <a:tc>
                      <a:txBody>
                        <a:bodyPr/>
                        <a:lstStyle/>
                        <a:p>
                          <a:pPr algn="ctr"/>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9267316"/>
                      </a:ext>
                    </a:extLst>
                  </a:tr>
                  <a:tr h="370840">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81414057"/>
                      </a:ext>
                    </a:extLst>
                  </a:tr>
                  <a:tr h="370840">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87765444"/>
                      </a:ext>
                    </a:extLst>
                  </a:tr>
                  <a:tr h="370840">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63706377"/>
                      </a:ext>
                    </a:extLst>
                  </a:tr>
                  <a:tr h="370840">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93653665"/>
                      </a:ext>
                    </a:extLst>
                  </a:tr>
                  <a:tr h="370840">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74345461"/>
                      </a:ext>
                    </a:extLst>
                  </a:tr>
                  <a:tr h="370840">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9910270"/>
                      </a:ext>
                    </a:extLst>
                  </a:tr>
                  <a:tr h="370840">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28019951"/>
                      </a:ext>
                    </a:extLst>
                  </a:tr>
                  <a:tr h="370840">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9027478"/>
                      </a:ext>
                    </a:extLst>
                  </a:tr>
                </a:tbl>
              </a:graphicData>
            </a:graphic>
          </p:graphicFrame>
        </mc:Fallback>
      </mc:AlternateContent>
    </p:spTree>
    <p:extLst>
      <p:ext uri="{BB962C8B-B14F-4D97-AF65-F5344CB8AC3E}">
        <p14:creationId xmlns:p14="http://schemas.microsoft.com/office/powerpoint/2010/main" val="2046395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4D593-735B-A042-9C05-2EA342C95437}"/>
              </a:ext>
            </a:extLst>
          </p:cNvPr>
          <p:cNvSpPr>
            <a:spLocks noGrp="1"/>
          </p:cNvSpPr>
          <p:nvPr>
            <p:ph type="title"/>
          </p:nvPr>
        </p:nvSpPr>
        <p:spPr/>
        <p:txBody>
          <a:bodyPr/>
          <a:lstStyle/>
          <a:p>
            <a:r>
              <a:rPr lang="en-US" dirty="0"/>
              <a:t>Why use a Missingness Indicator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2602E0-3880-0E4C-B285-D0F0703DAF70}"/>
                  </a:ext>
                </a:extLst>
              </p:cNvPr>
              <p:cNvSpPr>
                <a:spLocks noGrp="1"/>
              </p:cNvSpPr>
              <p:nvPr>
                <p:ph idx="1"/>
              </p:nvPr>
            </p:nvSpPr>
            <p:spPr>
              <a:xfrm>
                <a:off x="828908" y="983807"/>
                <a:ext cx="10344614" cy="4687783"/>
              </a:xfrm>
            </p:spPr>
            <p:txBody>
              <a:bodyPr/>
              <a:lstStyle/>
              <a:p>
                <a:r>
                  <a:rPr lang="en-US" sz="2600" dirty="0"/>
                  <a:t>How does this missingness indicator variable improve the model?</a:t>
                </a:r>
              </a:p>
              <a:p>
                <a:endParaRPr lang="en-US" sz="900" dirty="0"/>
              </a:p>
              <a:p>
                <a:r>
                  <a:rPr lang="en-US" sz="2600" dirty="0"/>
                  <a:t>Because the group of individuals with a missing entry may be systematically different than those with that variable measured.  Treating them equivalently could lead to bias in quantifying relationships (the </a:t>
                </a:r>
                <a14:m>
                  <m:oMath xmlns:m="http://schemas.openxmlformats.org/officeDocument/2006/math">
                    <m:r>
                      <a:rPr lang="en-US" sz="2600" b="0" i="1" smtClean="0">
                        <a:latin typeface="Cambria Math" panose="02040503050406030204" pitchFamily="18" charset="0"/>
                      </a:rPr>
                      <m:t>𝛽</m:t>
                    </m:r>
                  </m:oMath>
                </a14:m>
                <a:r>
                  <a:rPr lang="en-US" sz="2600" dirty="0"/>
                  <a:t>’s) and underperform in prediction. </a:t>
                </a:r>
              </a:p>
              <a:p>
                <a:endParaRPr lang="en-US" sz="900" dirty="0"/>
              </a:p>
              <a:p>
                <a:r>
                  <a:rPr lang="en-US" sz="2600" dirty="0"/>
                  <a:t>For example: imagine a survey questions asks whether or not someone has ever recreationally used opioids, and some people chose not to respond.  Does the fact that they did not respond provide extra information?  Should we treat them equivalently as never-users?  </a:t>
                </a:r>
              </a:p>
              <a:p>
                <a:endParaRPr lang="en-US" sz="900" dirty="0"/>
              </a:p>
              <a:p>
                <a:r>
                  <a:rPr lang="en-US" sz="2600" dirty="0"/>
                  <a:t>This approach essentially creates a third group for this predictor: the “did not respond” group.</a:t>
                </a:r>
              </a:p>
            </p:txBody>
          </p:sp>
        </mc:Choice>
        <mc:Fallback xmlns="">
          <p:sp>
            <p:nvSpPr>
              <p:cNvPr id="3" name="Content Placeholder 2">
                <a:extLst>
                  <a:ext uri="{FF2B5EF4-FFF2-40B4-BE49-F238E27FC236}">
                    <a16:creationId xmlns:a16="http://schemas.microsoft.com/office/drawing/2014/main" id="{D22602E0-3880-0E4C-B285-D0F0703DAF70}"/>
                  </a:ext>
                </a:extLst>
              </p:cNvPr>
              <p:cNvSpPr>
                <a:spLocks noGrp="1" noRot="1" noChangeAspect="1" noMove="1" noResize="1" noEditPoints="1" noAdjustHandles="1" noChangeArrowheads="1" noChangeShapeType="1" noTextEdit="1"/>
              </p:cNvSpPr>
              <p:nvPr>
                <p:ph idx="1"/>
              </p:nvPr>
            </p:nvSpPr>
            <p:spPr>
              <a:xfrm>
                <a:off x="828908" y="983807"/>
                <a:ext cx="10344614" cy="4687783"/>
              </a:xfrm>
              <a:blipFill>
                <a:blip r:embed="rId2"/>
                <a:stretch>
                  <a:fillRect l="-980" t="-1078" r="-1103" b="-1347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E3148BF-3913-554D-9596-FAEC13A91294}"/>
              </a:ext>
            </a:extLst>
          </p:cNvPr>
          <p:cNvSpPr>
            <a:spLocks noGrp="1"/>
          </p:cNvSpPr>
          <p:nvPr>
            <p:ph type="sldNum" sz="quarter" idx="12"/>
          </p:nvPr>
        </p:nvSpPr>
        <p:spPr/>
        <p:txBody>
          <a:bodyPr/>
          <a:lstStyle/>
          <a:p>
            <a:fld id="{8C616E8F-BF65-1643-9F00-FF84D0665BC6}" type="slidenum">
              <a:rPr lang="en-US" smtClean="0"/>
              <a:t>55</a:t>
            </a:fld>
            <a:endParaRPr lang="en-US"/>
          </a:p>
        </p:txBody>
      </p:sp>
    </p:spTree>
    <p:extLst>
      <p:ext uri="{BB962C8B-B14F-4D97-AF65-F5344CB8AC3E}">
        <p14:creationId xmlns:p14="http://schemas.microsoft.com/office/powerpoint/2010/main" val="1807233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Missingness</a:t>
            </a:r>
          </a:p>
        </p:txBody>
      </p:sp>
    </p:spTree>
    <p:extLst>
      <p:ext uri="{BB962C8B-B14F-4D97-AF65-F5344CB8AC3E}">
        <p14:creationId xmlns:p14="http://schemas.microsoft.com/office/powerpoint/2010/main" val="4189447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Sources of Missingness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data can arise from various places in data:</a:t>
            </a:r>
          </a:p>
          <a:p>
            <a:pPr marL="457200" indent="-457200">
              <a:buFont typeface="Arial" panose="020B0604020202020204" pitchFamily="34" charset="0"/>
              <a:buChar char="•"/>
            </a:pPr>
            <a:r>
              <a:rPr lang="en-US" dirty="0"/>
              <a:t>A survey was conducted and values were just randomly missed when being entered in the computer.</a:t>
            </a:r>
          </a:p>
          <a:p>
            <a:pPr marL="457200" indent="-457200">
              <a:buFont typeface="Arial" panose="020B0604020202020204" pitchFamily="34" charset="0"/>
              <a:buChar char="•"/>
            </a:pPr>
            <a:r>
              <a:rPr lang="en-US" dirty="0"/>
              <a:t>A respondent chooses not to respond to a question like `Have you ever done cocaine?'.</a:t>
            </a:r>
          </a:p>
          <a:p>
            <a:pPr marL="457200" indent="-457200">
              <a:buFont typeface="Arial" panose="020B0604020202020204" pitchFamily="34" charset="0"/>
              <a:buChar char="•"/>
            </a:pPr>
            <a:r>
              <a:rPr lang="en-US" dirty="0"/>
              <a:t>You decide to start collecting a new variable (like Mac vs. PC) partway through the data collection of a study.</a:t>
            </a:r>
          </a:p>
          <a:p>
            <a:pPr marL="457200" indent="-457200">
              <a:buFont typeface="Arial" panose="020B0604020202020204" pitchFamily="34" charset="0"/>
              <a:buChar char="•"/>
            </a:pPr>
            <a:r>
              <a:rPr lang="en-US" dirty="0"/>
              <a:t>You want to measure the speed of meteors, and some observations are just 'too quick' to be measured properly.</a:t>
            </a:r>
          </a:p>
          <a:p>
            <a:r>
              <a:rPr lang="en-US" dirty="0"/>
              <a:t>The source of missing values in data can lead to the major types of missingness:</a:t>
            </a:r>
          </a:p>
        </p:txBody>
      </p:sp>
    </p:spTree>
    <p:extLst>
      <p:ext uri="{BB962C8B-B14F-4D97-AF65-F5344CB8AC3E}">
        <p14:creationId xmlns:p14="http://schemas.microsoft.com/office/powerpoint/2010/main" val="3403841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Types of Missingness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There are 3 major types of missingness to be concerned about:</a:t>
            </a:r>
          </a:p>
          <a:p>
            <a:pPr marL="514350" indent="-514350">
              <a:buFont typeface="+mj-lt"/>
              <a:buAutoNum type="arabicPeriod"/>
            </a:pPr>
            <a:r>
              <a:rPr lang="en-US" b="1" dirty="0"/>
              <a:t>Missing Completely at Random (MCAR) </a:t>
            </a:r>
            <a:r>
              <a:rPr lang="en-US" dirty="0"/>
              <a:t>- the probability of missingness in a variable is the same for all units.  Like randomly poking holes in a data set.</a:t>
            </a:r>
          </a:p>
          <a:p>
            <a:pPr marL="514350" indent="-514350">
              <a:buFont typeface="+mj-lt"/>
              <a:buAutoNum type="arabicPeriod"/>
            </a:pPr>
            <a:r>
              <a:rPr lang="en-US" b="1" dirty="0"/>
              <a:t>Missing at Random (MAR) </a:t>
            </a:r>
            <a:r>
              <a:rPr lang="en-US" dirty="0"/>
              <a:t>- the probability of missingness in a variable depends only on available information (in other predictors).</a:t>
            </a:r>
          </a:p>
          <a:p>
            <a:pPr marL="514350" indent="-514350">
              <a:buFont typeface="+mj-lt"/>
              <a:buAutoNum type="arabicPeriod"/>
            </a:pPr>
            <a:r>
              <a:rPr lang="en-US" b="1" dirty="0"/>
              <a:t>Missing Not at Random (MNAR) </a:t>
            </a:r>
            <a:r>
              <a:rPr lang="en-US" dirty="0"/>
              <a:t>- the probability of missingness depends on information that has not been recorded and this information also predicts the missing values.</a:t>
            </a:r>
          </a:p>
          <a:p>
            <a:r>
              <a:rPr lang="en-US" dirty="0"/>
              <a:t>What are examples of each these 3 types?</a:t>
            </a:r>
          </a:p>
        </p:txBody>
      </p:sp>
    </p:spTree>
    <p:extLst>
      <p:ext uri="{BB962C8B-B14F-4D97-AF65-F5344CB8AC3E}">
        <p14:creationId xmlns:p14="http://schemas.microsoft.com/office/powerpoint/2010/main" val="20991875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Missing completely at random (MCAR)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Completely at Random is the best case scenario, and the easiest to handle:</a:t>
            </a:r>
          </a:p>
          <a:p>
            <a:pPr marL="457200" indent="-457200">
              <a:buFont typeface="Arial" panose="020B0604020202020204" pitchFamily="34" charset="0"/>
              <a:buChar char="•"/>
            </a:pPr>
            <a:r>
              <a:rPr lang="en-US" dirty="0"/>
              <a:t>Examples: a coin is flipped to determine whether an entry is removed.  Or when values were just randomly missed when being entered in the computer.</a:t>
            </a:r>
          </a:p>
          <a:p>
            <a:pPr marL="457200" indent="-457200">
              <a:buFont typeface="Arial" panose="020B0604020202020204" pitchFamily="34" charset="0"/>
              <a:buChar char="•"/>
            </a:pPr>
            <a:r>
              <a:rPr lang="en-US" dirty="0"/>
              <a:t>Effect if you ignore: there is no effect on inferences (estimates of beta).</a:t>
            </a:r>
          </a:p>
          <a:p>
            <a:pPr marL="457200" indent="-457200">
              <a:buFont typeface="Arial" panose="020B0604020202020204" pitchFamily="34" charset="0"/>
              <a:buChar char="•"/>
            </a:pPr>
            <a:r>
              <a:rPr lang="en-US" dirty="0"/>
              <a:t>How to handle: lots of options, but best to impute (more on next slide).</a:t>
            </a:r>
          </a:p>
        </p:txBody>
      </p:sp>
    </p:spTree>
    <p:extLst>
      <p:ext uri="{BB962C8B-B14F-4D97-AF65-F5344CB8AC3E}">
        <p14:creationId xmlns:p14="http://schemas.microsoft.com/office/powerpoint/2010/main" val="845589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Choice of </a:t>
            </a:r>
            <a:r>
              <a:rPr lang="en-US" i="1" dirty="0"/>
              <a:t>k</a:t>
            </a:r>
            <a:r>
              <a:rPr lang="en-US" dirty="0"/>
              <a:t> matters</a:t>
            </a:r>
            <a:endParaRPr lang="en-US" dirty="0">
              <a:effectLst/>
            </a:endParaRPr>
          </a:p>
        </p:txBody>
      </p:sp>
      <p:pic>
        <p:nvPicPr>
          <p:cNvPr id="4" name="Picture 3">
            <a:extLst>
              <a:ext uri="{FF2B5EF4-FFF2-40B4-BE49-F238E27FC236}">
                <a16:creationId xmlns:a16="http://schemas.microsoft.com/office/drawing/2014/main" id="{2CBE677A-35C2-7049-8B6A-AA64E4266422}"/>
              </a:ext>
            </a:extLst>
          </p:cNvPr>
          <p:cNvPicPr>
            <a:picLocks noChangeAspect="1"/>
          </p:cNvPicPr>
          <p:nvPr/>
        </p:nvPicPr>
        <p:blipFill>
          <a:blip r:embed="rId2"/>
          <a:stretch>
            <a:fillRect/>
          </a:stretch>
        </p:blipFill>
        <p:spPr>
          <a:xfrm>
            <a:off x="2667000" y="1228864"/>
            <a:ext cx="6858000" cy="4572000"/>
          </a:xfrm>
          <a:prstGeom prst="rect">
            <a:avLst/>
          </a:prstGeom>
        </p:spPr>
      </p:pic>
    </p:spTree>
    <p:extLst>
      <p:ext uri="{BB962C8B-B14F-4D97-AF65-F5344CB8AC3E}">
        <p14:creationId xmlns:p14="http://schemas.microsoft.com/office/powerpoint/2010/main" val="40406702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Missing  at random (MAR)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at random is still a case that can be handled.</a:t>
                </a:r>
              </a:p>
              <a:p>
                <a:pPr marL="457200" indent="-457200">
                  <a:buFont typeface="Arial" panose="020B0604020202020204" pitchFamily="34" charset="0"/>
                  <a:buChar char="•"/>
                </a:pPr>
                <a:r>
                  <a:rPr lang="en-US" dirty="0"/>
                  <a:t>Example(s): men and women respond to the question "have you ever felt harassed at work?" at different rates (and may be harassed at different rates).</a:t>
                </a:r>
              </a:p>
              <a:p>
                <a:pPr marL="457200" indent="-457200">
                  <a:buFont typeface="Arial" panose="020B0604020202020204" pitchFamily="34" charset="0"/>
                  <a:buChar char="•"/>
                </a:pPr>
                <a:r>
                  <a:rPr lang="en-US" dirty="0"/>
                  <a:t>Effect if you ignore: inferences are biased (estimates of </a:t>
                </a:r>
                <a14:m>
                  <m:oMath xmlns:m="http://schemas.openxmlformats.org/officeDocument/2006/math">
                    <m:r>
                      <a:rPr lang="en-US" i="1">
                        <a:latin typeface="Cambria Math" panose="02040503050406030204" pitchFamily="18" charset="0"/>
                      </a:rPr>
                      <m:t>𝛽</m:t>
                    </m:r>
                  </m:oMath>
                </a14:m>
                <a:r>
                  <a:rPr lang="en-US" dirty="0"/>
                  <a:t>’s) and predictions are usually worsened.</a:t>
                </a:r>
              </a:p>
              <a:p>
                <a:pPr marL="457200" indent="-457200">
                  <a:buFont typeface="Arial" panose="020B0604020202020204" pitchFamily="34" charset="0"/>
                  <a:buChar char="•"/>
                </a:pPr>
                <a:r>
                  <a:rPr lang="en-US" dirty="0"/>
                  <a:t>How to handle: use the information in the other predictors to  build a model and </a:t>
                </a:r>
                <a:r>
                  <a:rPr lang="en-US" b="1" dirty="0"/>
                  <a:t>impute</a:t>
                </a:r>
                <a:r>
                  <a:rPr lang="en-US" dirty="0"/>
                  <a:t> a value for the missing entry.</a:t>
                </a:r>
              </a:p>
              <a:p>
                <a:endParaRPr lang="en-US" sz="900" dirty="0"/>
              </a:p>
              <a:p>
                <a:r>
                  <a:rPr lang="en-US" dirty="0"/>
                  <a:t>Key: we can fix any biases by modeling and imputing the missing values based on what is observed!</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a:stretch>
              </a:blipFill>
            </p:spPr>
            <p:txBody>
              <a:bodyPr/>
              <a:lstStyle/>
              <a:p>
                <a:r>
                  <a:rPr lang="en-US">
                    <a:noFill/>
                  </a:rPr>
                  <a:t> </a:t>
                </a:r>
              </a:p>
            </p:txBody>
          </p:sp>
        </mc:Fallback>
      </mc:AlternateContent>
    </p:spTree>
    <p:extLst>
      <p:ext uri="{BB962C8B-B14F-4D97-AF65-F5344CB8AC3E}">
        <p14:creationId xmlns:p14="http://schemas.microsoft.com/office/powerpoint/2010/main" val="1335467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Missing Not at Random (MNAR)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Not at Random is the worst case scenario, and impossible to handle properly:</a:t>
            </a:r>
          </a:p>
          <a:p>
            <a:pPr marL="457200" indent="-457200">
              <a:buFont typeface="Arial" panose="020B0604020202020204" pitchFamily="34" charset="0"/>
              <a:buChar char="•"/>
            </a:pPr>
            <a:r>
              <a:rPr lang="en-US" dirty="0"/>
              <a:t>Example(s): patients drop out of a study because they experience some really bad side effect that was not measured.  Or cheaters are less likely to respond when asked if you've ever cheated.</a:t>
            </a:r>
          </a:p>
          <a:p>
            <a:pPr marL="457200" indent="-457200">
              <a:buFont typeface="Arial" panose="020B0604020202020204" pitchFamily="34" charset="0"/>
              <a:buChar char="•"/>
            </a:pPr>
            <a:r>
              <a:rPr lang="en-US" dirty="0"/>
              <a:t>Effect if you ignore: there is no effect on inferences (estimates of beta) or predictions.</a:t>
            </a:r>
          </a:p>
          <a:p>
            <a:pPr marL="457200" indent="-457200">
              <a:buFont typeface="Arial" panose="020B0604020202020204" pitchFamily="34" charset="0"/>
              <a:buChar char="•"/>
            </a:pPr>
            <a:r>
              <a:rPr lang="en-US" dirty="0"/>
              <a:t>How to handle: you can 'improve' things by dealing with it like it is MAR, but you [likely] may never completely fix the bias.  And incorporating a </a:t>
            </a:r>
            <a:r>
              <a:rPr lang="en-US" b="1" dirty="0"/>
              <a:t>missingness indicator variable </a:t>
            </a:r>
            <a:r>
              <a:rPr lang="en-US" dirty="0"/>
              <a:t>may actually be the best approach (if it is in a predictor).</a:t>
            </a:r>
          </a:p>
        </p:txBody>
      </p:sp>
    </p:spTree>
    <p:extLst>
      <p:ext uri="{BB962C8B-B14F-4D97-AF65-F5344CB8AC3E}">
        <p14:creationId xmlns:p14="http://schemas.microsoft.com/office/powerpoint/2010/main" val="8304355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What type of missingness is present?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Can you ever tell based on your data what type of missingness is actually present?</a:t>
            </a:r>
          </a:p>
          <a:p>
            <a:endParaRPr lang="en-US" sz="1000" dirty="0"/>
          </a:p>
          <a:p>
            <a:r>
              <a:rPr lang="en-US" dirty="0"/>
              <a:t>Since we asked the question, the answer must be no. </a:t>
            </a:r>
          </a:p>
          <a:p>
            <a:r>
              <a:rPr lang="en-US" dirty="0"/>
              <a:t>It generally cannot be determined whether data really are missing at random, or whether the missingness depends on unobserved predictors or the missing data themselves. The problem is that these potential “lurking variables” are unobserved (by definition) and so can never be completely ruled out.</a:t>
            </a:r>
          </a:p>
          <a:p>
            <a:endParaRPr lang="en-US" sz="1000" dirty="0"/>
          </a:p>
          <a:p>
            <a:r>
              <a:rPr lang="en-US" dirty="0"/>
              <a:t>In practice, a model with as many predictors as possible is used so that the `missing at random' assumption is reasonable.</a:t>
            </a:r>
          </a:p>
        </p:txBody>
      </p:sp>
    </p:spTree>
    <p:extLst>
      <p:ext uri="{BB962C8B-B14F-4D97-AF65-F5344CB8AC3E}">
        <p14:creationId xmlns:p14="http://schemas.microsoft.com/office/powerpoint/2010/main" val="364651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Imputation Methods</a:t>
            </a:r>
          </a:p>
        </p:txBody>
      </p:sp>
    </p:spTree>
    <p:extLst>
      <p:ext uri="{BB962C8B-B14F-4D97-AF65-F5344CB8AC3E}">
        <p14:creationId xmlns:p14="http://schemas.microsoft.com/office/powerpoint/2010/main" val="3618580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Handling Missing Data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When encountering missing data, the approach to handling it depends on: </a:t>
            </a:r>
          </a:p>
          <a:p>
            <a:pPr marL="514350" indent="-514350">
              <a:buFont typeface="+mj-lt"/>
              <a:buAutoNum type="arabicPeriod"/>
            </a:pPr>
            <a:r>
              <a:rPr lang="en-US" dirty="0"/>
              <a:t>whether the missing values are in the response or in the predictors.  Generally speaking, it is much easier to handle missingness in predictors.</a:t>
            </a:r>
          </a:p>
          <a:p>
            <a:pPr marL="514350" indent="-514350">
              <a:buFont typeface="+mj-lt"/>
              <a:buAutoNum type="arabicPeriod"/>
            </a:pPr>
            <a:r>
              <a:rPr lang="en-US" dirty="0"/>
              <a:t>whether the variable is quantitative or categorical.  </a:t>
            </a:r>
          </a:p>
          <a:p>
            <a:pPr marL="514350" indent="-514350">
              <a:buFont typeface="+mj-lt"/>
              <a:buAutoNum type="arabicPeriod"/>
            </a:pPr>
            <a:r>
              <a:rPr lang="en-US" dirty="0"/>
              <a:t>how much missingness is present in the variable.  If there is too much missingness, you may be doing more damage than good.</a:t>
            </a:r>
          </a:p>
          <a:p>
            <a:r>
              <a:rPr lang="en-US" dirty="0"/>
              <a:t>Generally speaking, it is a good idea to attempt to </a:t>
            </a:r>
            <a:r>
              <a:rPr lang="en-US" b="1" dirty="0"/>
              <a:t>impute</a:t>
            </a:r>
            <a:r>
              <a:rPr lang="en-US" dirty="0"/>
              <a:t> (or ‘fill in’) entries for missing values in a variable (assuming your method of imputation is a good one).</a:t>
            </a:r>
          </a:p>
        </p:txBody>
      </p:sp>
    </p:spTree>
    <p:extLst>
      <p:ext uri="{BB962C8B-B14F-4D97-AF65-F5344CB8AC3E}">
        <p14:creationId xmlns:p14="http://schemas.microsoft.com/office/powerpoint/2010/main" val="30292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077398"/>
                <a:ext cx="10327008" cy="5375442"/>
              </a:xfrm>
            </p:spPr>
            <p:txBody>
              <a:bodyPr/>
              <a:lstStyle/>
              <a:p>
                <a:r>
                  <a:rPr lang="en-US" sz="2400" dirty="0"/>
                  <a:t>There are several different approaches to imputing missing values:</a:t>
                </a:r>
              </a:p>
              <a:p>
                <a:pPr marL="514350" indent="-514350">
                  <a:buFont typeface="+mj-lt"/>
                  <a:buAutoNum type="arabicPeriod"/>
                </a:pPr>
                <a:r>
                  <a:rPr lang="en-US" sz="2400" b="1" dirty="0"/>
                  <a:t>Impute the mean or median </a:t>
                </a:r>
                <a:r>
                  <a:rPr lang="en-US" sz="2400" dirty="0"/>
                  <a:t>(quantitative) or most common class (categorical) for all missing values in a variable.</a:t>
                </a:r>
              </a:p>
              <a:p>
                <a:pPr marL="514350" indent="-514350">
                  <a:buFont typeface="+mj-lt"/>
                  <a:buAutoNum type="arabicPeriod"/>
                </a:pPr>
                <a:r>
                  <a:rPr lang="en-US" sz="2400" dirty="0"/>
                  <a:t>Create a new variable that is an </a:t>
                </a:r>
                <a:r>
                  <a:rPr lang="en-US" sz="2400" b="1" dirty="0"/>
                  <a:t>indicator of missingness</a:t>
                </a:r>
                <a:r>
                  <a:rPr lang="en-US" sz="2400" dirty="0"/>
                  <a:t>, and include it in any model to predict the response (also plug in zero or the mean in the actual variable).</a:t>
                </a:r>
              </a:p>
              <a:p>
                <a:pPr marL="514350" indent="-514350">
                  <a:buFont typeface="+mj-lt"/>
                  <a:buAutoNum type="arabicPeriod"/>
                </a:pPr>
                <a:r>
                  <a:rPr lang="en-US" sz="2400" b="1" dirty="0"/>
                  <a:t>Hot deck imputation</a:t>
                </a:r>
                <a:r>
                  <a:rPr lang="en-US" sz="2400" dirty="0"/>
                  <a:t>: for each missing entry, randomly select an observed entry in the variable and plug it in.</a:t>
                </a:r>
              </a:p>
              <a:p>
                <a:pPr marL="514350" indent="-514350">
                  <a:buFont typeface="+mj-lt"/>
                  <a:buAutoNum type="arabicPeriod"/>
                </a:pPr>
                <a:r>
                  <a:rPr lang="en-US" sz="2400" b="1" dirty="0"/>
                  <a:t>Model the imputation</a:t>
                </a:r>
                <a:r>
                  <a:rPr lang="en-US" sz="2400" dirty="0"/>
                  <a:t>: plug in predicted values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t>) from a model based on the other observed predictors.</a:t>
                </a:r>
              </a:p>
              <a:p>
                <a:pPr marL="514350" indent="-514350">
                  <a:buFont typeface="+mj-lt"/>
                  <a:buAutoNum type="arabicPeriod"/>
                </a:pPr>
                <a:r>
                  <a:rPr lang="en-US" sz="2400" b="1" dirty="0"/>
                  <a:t>Model the imputation with uncertainty</a:t>
                </a:r>
                <a:r>
                  <a:rPr lang="en-US" sz="2400" dirty="0"/>
                  <a:t>: plug in predicted values plus randomness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𝜖</m:t>
                    </m:r>
                  </m:oMath>
                </a14:m>
                <a:r>
                  <a:rPr lang="en-US" sz="2400" dirty="0"/>
                  <a:t>) from a model based on the other observed predictors.</a:t>
                </a:r>
              </a:p>
              <a:p>
                <a:r>
                  <a:rPr lang="en-US" sz="2400" dirty="0"/>
                  <a:t>What are the advantages and disadvantages of each approach?</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077398"/>
                <a:ext cx="10327008" cy="5375442"/>
              </a:xfrm>
              <a:blipFill>
                <a:blip r:embed="rId2"/>
                <a:stretch>
                  <a:fillRect l="-860" t="-708" r="-1229" b="-943"/>
                </a:stretch>
              </a:blipFill>
            </p:spPr>
            <p:txBody>
              <a:bodyPr/>
              <a:lstStyle/>
              <a:p>
                <a:r>
                  <a:rPr lang="en-US">
                    <a:noFill/>
                  </a:rPr>
                  <a:t> </a:t>
                </a:r>
              </a:p>
            </p:txBody>
          </p:sp>
        </mc:Fallback>
      </mc:AlternateContent>
    </p:spTree>
    <p:extLst>
      <p:ext uri="{BB962C8B-B14F-4D97-AF65-F5344CB8AC3E}">
        <p14:creationId xmlns:p14="http://schemas.microsoft.com/office/powerpoint/2010/main" val="280241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a:t>
            </a:r>
            <a:endParaRPr lang="en-US" dirty="0">
              <a:effectLst/>
            </a:endParaRPr>
          </a:p>
        </p:txBody>
      </p:sp>
      <p:pic>
        <p:nvPicPr>
          <p:cNvPr id="11265" name="Picture 1" descr="page47image3896512">
            <a:extLst>
              <a:ext uri="{FF2B5EF4-FFF2-40B4-BE49-F238E27FC236}">
                <a16:creationId xmlns:a16="http://schemas.microsoft.com/office/drawing/2014/main" id="{AAEC5DC3-5AAE-354B-B91B-281691FFD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944" y="1842655"/>
            <a:ext cx="1662545" cy="449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0544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a:t>
            </a:r>
            <a:endParaRPr lang="en-US" dirty="0">
              <a:effectLst/>
            </a:endParaRPr>
          </a:p>
        </p:txBody>
      </p:sp>
      <p:pic>
        <p:nvPicPr>
          <p:cNvPr id="12289" name="Picture 1" descr="page48image3888896">
            <a:extLst>
              <a:ext uri="{FF2B5EF4-FFF2-40B4-BE49-F238E27FC236}">
                <a16:creationId xmlns:a16="http://schemas.microsoft.com/office/drawing/2014/main" id="{C18430E9-458D-1642-9FD6-F1D4D38AB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3745" y="1706478"/>
            <a:ext cx="4211781" cy="4679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9519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Using </a:t>
            </a:r>
            <a:r>
              <a:rPr lang="en-US" i="1" dirty="0"/>
              <a:t>k</a:t>
            </a:r>
            <a:r>
              <a:rPr lang="en-US" dirty="0"/>
              <a:t>-NN for </a:t>
            </a:r>
            <a:r>
              <a:rPr lang="en-US" i="1" dirty="0"/>
              <a:t>k</a:t>
            </a:r>
            <a:r>
              <a:rPr lang="en-US" dirty="0"/>
              <a:t> = 2? </a:t>
            </a:r>
            <a:endParaRPr lang="en-US" dirty="0">
              <a:effectLst/>
            </a:endParaRPr>
          </a:p>
        </p:txBody>
      </p:sp>
      <p:pic>
        <p:nvPicPr>
          <p:cNvPr id="13313" name="Picture 1" descr="page50image3837600">
            <a:extLst>
              <a:ext uri="{FF2B5EF4-FFF2-40B4-BE49-F238E27FC236}">
                <a16:creationId xmlns:a16="http://schemas.microsoft.com/office/drawing/2014/main" id="{F19E9597-D747-4F4B-BC36-0ABAD6979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145" y="1759527"/>
            <a:ext cx="2924999" cy="438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8604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Using </a:t>
            </a:r>
            <a:r>
              <a:rPr lang="en-US" i="1" dirty="0"/>
              <a:t>k</a:t>
            </a:r>
            <a:r>
              <a:rPr lang="en-US" dirty="0"/>
              <a:t>-NN for </a:t>
            </a:r>
            <a:r>
              <a:rPr lang="en-US" i="1" dirty="0"/>
              <a:t>k</a:t>
            </a:r>
            <a:r>
              <a:rPr lang="en-US" dirty="0"/>
              <a:t> = 2? </a:t>
            </a:r>
            <a:endParaRPr lang="en-US" dirty="0">
              <a:effectLst/>
            </a:endParaRPr>
          </a:p>
        </p:txBody>
      </p:sp>
      <p:pic>
        <p:nvPicPr>
          <p:cNvPr id="14337" name="Picture 1" descr="page51image1769568">
            <a:extLst>
              <a:ext uri="{FF2B5EF4-FFF2-40B4-BE49-F238E27FC236}">
                <a16:creationId xmlns:a16="http://schemas.microsoft.com/office/drawing/2014/main" id="{EA5EFAEA-4940-9A4F-B65C-CAFB5ABA1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2799" y="1704110"/>
            <a:ext cx="3011055" cy="458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222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-NN for Classification</a:t>
            </a:r>
          </a:p>
        </p:txBody>
      </p:sp>
    </p:spTree>
    <p:extLst>
      <p:ext uri="{BB962C8B-B14F-4D97-AF65-F5344CB8AC3E}">
        <p14:creationId xmlns:p14="http://schemas.microsoft.com/office/powerpoint/2010/main" val="7452466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Using linear regression? </a:t>
                </a:r>
              </a:p>
              <a:p>
                <a:endParaRPr lang="en-US" dirty="0">
                  <a:effectLst/>
                </a:endParaRPr>
              </a:p>
              <a:p>
                <a:endParaRPr lang="en-US" dirty="0"/>
              </a:p>
              <a:p>
                <a:endParaRPr lang="en-US" dirty="0">
                  <a:effectLst/>
                </a:endParaRPr>
              </a:p>
              <a:p>
                <a:endParaRPr lang="en-US" dirty="0"/>
              </a:p>
              <a:p>
                <a:endParaRPr lang="en-US" dirty="0">
                  <a:effectLst/>
                </a:endParaRPr>
              </a:p>
              <a:p>
                <a:endParaRPr lang="en-US" dirty="0"/>
              </a:p>
              <a:p>
                <a:endParaRPr lang="en-US" dirty="0">
                  <a:effectLst/>
                </a:endParaRPr>
              </a:p>
              <a:p>
                <a:r>
                  <a:rPr lang="en-US" dirty="0"/>
                  <a:t>Where </a:t>
                </a:r>
                <a:r>
                  <a:rPr lang="en-US" i="1" dirty="0"/>
                  <a:t>m</a:t>
                </a:r>
                <a:r>
                  <a:rPr lang="en-US" dirty="0"/>
                  <a:t> and </a:t>
                </a:r>
                <a:r>
                  <a:rPr lang="en-US" i="1" dirty="0"/>
                  <a:t>b</a:t>
                </a:r>
                <a:r>
                  <a:rPr lang="en-US" dirty="0"/>
                  <a:t> are computed from the observations (rows) that do not have missingness (we should call them </a:t>
                </a:r>
                <a:r>
                  <a:rPr lang="en-US" i="1" dirty="0"/>
                  <a:t>b</a:t>
                </a:r>
                <a:r>
                  <a:rPr lang="en-US" dirty="0"/>
                  <a:t> =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oMath>
                </a14:m>
                <a:r>
                  <a:rPr lang="el-GR" dirty="0"/>
                  <a:t> </a:t>
                </a:r>
                <a:r>
                  <a:rPr lang="en-US" dirty="0"/>
                  <a:t>and </a:t>
                </a:r>
                <a:r>
                  <a:rPr lang="en-US" i="1" dirty="0"/>
                  <a:t>m</a:t>
                </a:r>
                <a:r>
                  <a:rPr lang="en-US" dirty="0"/>
                  <a:t> =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oMath>
                </a14:m>
                <a:r>
                  <a:rPr lang="el-GR" dirty="0"/>
                  <a:t>). </a:t>
                </a:r>
              </a:p>
              <a:p>
                <a:endParaRPr lang="en-US"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1229"/>
                </a:stretch>
              </a:blipFill>
            </p:spPr>
            <p:txBody>
              <a:bodyPr/>
              <a:lstStyle/>
              <a:p>
                <a:r>
                  <a:rPr lang="en-US">
                    <a:noFill/>
                  </a:rPr>
                  <a:t> </a:t>
                </a:r>
              </a:p>
            </p:txBody>
          </p:sp>
        </mc:Fallback>
      </mc:AlternateContent>
      <p:pic>
        <p:nvPicPr>
          <p:cNvPr id="15362" name="Picture 2" descr="page53image1825120">
            <a:extLst>
              <a:ext uri="{FF2B5EF4-FFF2-40B4-BE49-F238E27FC236}">
                <a16:creationId xmlns:a16="http://schemas.microsoft.com/office/drawing/2014/main" id="{B03FD622-9A08-3346-B68B-316830D02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1382" y="1731818"/>
            <a:ext cx="2230581" cy="356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384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 schematic in the last few slides ignores the fact of imputing with uncertainty. What happens if you ignore this fact and just use the ‘best’ model to impute values solely 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a:t>
                </a:r>
              </a:p>
              <a:p>
                <a:endParaRPr lang="en-US" dirty="0"/>
              </a:p>
              <a:p>
                <a:r>
                  <a:rPr lang="en-US" dirty="0"/>
                  <a:t>The distribution of the imputed values will be too narrow and not represent real data (see next slide for illustration). The goal is to impute values that include the uncertainty of the model. </a:t>
                </a:r>
              </a:p>
              <a:p>
                <a:endParaRPr lang="en-US" dirty="0"/>
              </a:p>
              <a:p>
                <a:r>
                  <a:rPr lang="en-US" dirty="0"/>
                  <a:t>How can this be done in practice in </a:t>
                </a:r>
                <a:r>
                  <a:rPr lang="en-US" i="1" dirty="0"/>
                  <a:t>k-</a:t>
                </a:r>
                <a:r>
                  <a:rPr lang="en-US" dirty="0"/>
                  <a:t>NN? In linear regression? In logistic regression? </a:t>
                </a:r>
                <a:endParaRPr lang="en-US"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a:stretch>
              </a:blipFill>
            </p:spPr>
            <p:txBody>
              <a:bodyPr/>
              <a:lstStyle/>
              <a:p>
                <a:r>
                  <a:rPr lang="en-US">
                    <a:noFill/>
                  </a:rPr>
                  <a:t> </a:t>
                </a:r>
              </a:p>
            </p:txBody>
          </p:sp>
        </mc:Fallback>
      </mc:AlternateContent>
    </p:spTree>
    <p:extLst>
      <p:ext uri="{BB962C8B-B14F-4D97-AF65-F5344CB8AC3E}">
        <p14:creationId xmlns:p14="http://schemas.microsoft.com/office/powerpoint/2010/main" val="344689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an illustration </a:t>
            </a:r>
            <a:endParaRPr lang="en-US" dirty="0">
              <a:effectLst/>
            </a:endParaRPr>
          </a:p>
        </p:txBody>
      </p:sp>
      <p:pic>
        <p:nvPicPr>
          <p:cNvPr id="17409" name="Picture 1" descr="page56image1828256">
            <a:extLst>
              <a:ext uri="{FF2B5EF4-FFF2-40B4-BE49-F238E27FC236}">
                <a16:creationId xmlns:a16="http://schemas.microsoft.com/office/drawing/2014/main" id="{7C90992F-0713-9B4D-B840-8170ADEB72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8289" y="1773381"/>
            <a:ext cx="9375422"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4115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an illustration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983807"/>
                <a:ext cx="10327008" cy="5375442"/>
              </a:xfrm>
            </p:spPr>
            <p:txBody>
              <a:bodyPr/>
              <a:lstStyle/>
              <a:p>
                <a:r>
                  <a:rPr lang="en-US" dirty="0"/>
                  <a:t>Recall the probabilistic model in linear regression: </a:t>
                </a:r>
              </a:p>
              <a:p>
                <a:endParaRPr lang="en-US" dirty="0"/>
              </a:p>
              <a:p>
                <a:r>
                  <a:rPr lang="en-US" dirty="0"/>
                  <a:t>where </a:t>
                </a:r>
                <a14:m>
                  <m:oMath xmlns:m="http://schemas.openxmlformats.org/officeDocument/2006/math">
                    <m:r>
                      <a:rPr lang="en-US"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a14:m>
                <a:r>
                  <a:rPr lang="en-US" dirty="0"/>
                  <a:t>. </a:t>
                </a:r>
                <a:r>
                  <a:rPr lang="el-GR" dirty="0"/>
                  <a:t> </a:t>
                </a:r>
                <a:r>
                  <a:rPr lang="en-US" dirty="0"/>
                  <a:t>How can we take advantage of this model </a:t>
                </a:r>
              </a:p>
              <a:p>
                <a:r>
                  <a:rPr lang="en-US" dirty="0"/>
                  <a:t>to impute with uncertainty? </a:t>
                </a:r>
              </a:p>
              <a:p>
                <a:r>
                  <a:rPr lang="en-US" dirty="0"/>
                  <a:t>It’s a 3 step process: </a:t>
                </a:r>
              </a:p>
              <a:p>
                <a:pPr marL="514350" indent="-514350">
                  <a:buFont typeface="+mj-lt"/>
                  <a:buAutoNum type="arabicPeriod"/>
                </a:pPr>
                <a:r>
                  <a:rPr lang="en-US" dirty="0"/>
                  <a:t>Fit a model to predict the predictor variable with missingness from all the other predictors. </a:t>
                </a:r>
              </a:p>
              <a:p>
                <a:pPr marL="514350" indent="-514350">
                  <a:buFont typeface="+mj-lt"/>
                  <a:buAutoNum type="arabicPeriod"/>
                </a:pPr>
                <a:r>
                  <a:rPr lang="en-US" dirty="0"/>
                  <a:t>Predict the missing values from the model in the previous part. </a:t>
                </a:r>
              </a:p>
              <a:p>
                <a:pPr marL="514350" indent="-514350">
                  <a:buFont typeface="+mj-lt"/>
                  <a:buAutoNum type="arabicPeriod"/>
                </a:pPr>
                <a:r>
                  <a:rPr lang="en-US" dirty="0"/>
                  <a:t>Add in a measure of uncertainty to this prediction by randomly sampling from a </a:t>
                </a:r>
                <a14:m>
                  <m:oMath xmlns:m="http://schemas.openxmlformats.org/officeDocument/2006/math">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(0,</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oMath>
                </a14:m>
                <a:r>
                  <a:rPr lang="en-US" dirty="0"/>
                  <a:t> distribution, where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oMath>
                </a14:m>
                <a:r>
                  <a:rPr lang="el-GR" dirty="0"/>
                  <a:t> </a:t>
                </a:r>
                <a:r>
                  <a:rPr lang="en-US" dirty="0"/>
                  <a:t>is the mean square error (MSE) from the model. </a:t>
                </a:r>
              </a:p>
              <a:p>
                <a:endParaRPr lang="en-US" dirty="0"/>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983807"/>
                <a:ext cx="10327008" cy="5375442"/>
              </a:xfrm>
              <a:blipFill>
                <a:blip r:embed="rId2"/>
                <a:stretch>
                  <a:fillRect l="-1229" t="-941" r="-1597" b="-305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B508169-1623-D846-8599-5F8145379ACB}"/>
              </a:ext>
            </a:extLst>
          </p:cNvPr>
          <p:cNvPicPr>
            <a:picLocks noChangeAspect="1"/>
          </p:cNvPicPr>
          <p:nvPr/>
        </p:nvPicPr>
        <p:blipFill>
          <a:blip r:embed="rId3"/>
          <a:stretch>
            <a:fillRect/>
          </a:stretch>
        </p:blipFill>
        <p:spPr>
          <a:xfrm>
            <a:off x="3600450" y="1543640"/>
            <a:ext cx="4991100" cy="584200"/>
          </a:xfrm>
          <a:prstGeom prst="rect">
            <a:avLst/>
          </a:prstGeom>
        </p:spPr>
      </p:pic>
    </p:spTree>
    <p:extLst>
      <p:ext uri="{BB962C8B-B14F-4D97-AF65-F5344CB8AC3E}">
        <p14:creationId xmlns:p14="http://schemas.microsoft.com/office/powerpoint/2010/main" val="139269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t>
            </a:r>
            <a:r>
              <a:rPr lang="en-US" i="1" dirty="0"/>
              <a:t>k</a:t>
            </a:r>
            <a:r>
              <a:rPr lang="en-US" dirty="0"/>
              <a:t>-NN regression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can we use </a:t>
                </a:r>
                <a:r>
                  <a:rPr lang="en-US" i="1" dirty="0"/>
                  <a:t>k</a:t>
                </a:r>
                <a:r>
                  <a:rPr lang="en-US" dirty="0"/>
                  <a:t>-NN regression to impute values that mimic the error in our observations? </a:t>
                </a:r>
              </a:p>
              <a:p>
                <a:endParaRPr lang="en-US" dirty="0"/>
              </a:p>
              <a:p>
                <a:r>
                  <a:rPr lang="en-US" dirty="0"/>
                  <a:t>Two ways: </a:t>
                </a:r>
              </a:p>
              <a:p>
                <a:pPr marL="457200" indent="-457200">
                  <a:buFont typeface="Arial" panose="020B0604020202020204" pitchFamily="34" charset="0"/>
                  <a:buChar char="•"/>
                </a:pPr>
                <a:r>
                  <a:rPr lang="en-US" dirty="0"/>
                  <a:t>Use </a:t>
                </a:r>
                <a:r>
                  <a:rPr lang="en-US" i="1" dirty="0"/>
                  <a:t>k</a:t>
                </a:r>
                <a:r>
                  <a:rPr lang="en-US" dirty="0"/>
                  <a:t> = 1. </a:t>
                </a:r>
              </a:p>
              <a:p>
                <a:pPr marL="457200" indent="-457200">
                  <a:buFont typeface="Arial" panose="020B0604020202020204" pitchFamily="34" charset="0"/>
                  <a:buChar char="•"/>
                </a:pPr>
                <a:r>
                  <a:rPr lang="en-US" dirty="0"/>
                  <a:t>Use any other </a:t>
                </a:r>
                <a:r>
                  <a:rPr lang="en-US" i="1" dirty="0"/>
                  <a:t>k</a:t>
                </a:r>
                <a:r>
                  <a:rPr lang="en-US" dirty="0"/>
                  <a:t>, but randomly select from the nearest neighbors in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0</m:t>
                        </m:r>
                      </m:sub>
                    </m:sSub>
                  </m:oMath>
                </a14:m>
                <a:r>
                  <a:rPr lang="en-US" dirty="0"/>
                  <a:t>. This can be done with equal probability or with some weighting (inverse to the distance measure used). </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1720"/>
                </a:stretch>
              </a:blipFill>
            </p:spPr>
            <p:txBody>
              <a:bodyPr/>
              <a:lstStyle/>
              <a:p>
                <a:r>
                  <a:rPr lang="en-US">
                    <a:noFill/>
                  </a:rPr>
                  <a:t> </a:t>
                </a:r>
              </a:p>
            </p:txBody>
          </p:sp>
        </mc:Fallback>
      </mc:AlternateContent>
    </p:spTree>
    <p:extLst>
      <p:ext uri="{BB962C8B-B14F-4D97-AF65-F5344CB8AC3E}">
        <p14:creationId xmlns:p14="http://schemas.microsoft.com/office/powerpoint/2010/main" val="184871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classifiers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For classifiers, this imputation with uncertainty/randomness is a little easier process. How can it be implemented? </a:t>
            </a:r>
          </a:p>
          <a:p>
            <a:endParaRPr lang="en-US" dirty="0"/>
          </a:p>
          <a:p>
            <a:r>
              <a:rPr lang="en-US" dirty="0"/>
              <a:t>If a classification model (logistic, </a:t>
            </a:r>
            <a:r>
              <a:rPr lang="en-US" i="1" dirty="0"/>
              <a:t>k</a:t>
            </a:r>
            <a:r>
              <a:rPr lang="en-US" dirty="0"/>
              <a:t>-NN, etc...) is used to predict the variable with missingness on the observed predictors, then all you need to do is flip a ‘biased coin’ (or multi-sided die) with the probabilities of coming up for each class equal to the predicted probabilities from the model. </a:t>
            </a:r>
          </a:p>
          <a:p>
            <a:endParaRPr lang="en-US" dirty="0"/>
          </a:p>
          <a:p>
            <a:r>
              <a:rPr lang="en-US" dirty="0"/>
              <a:t>Warning: do not just classify blindly using the predict command in </a:t>
            </a:r>
            <a:r>
              <a:rPr lang="en-US" dirty="0" err="1"/>
              <a:t>sklearn</a:t>
            </a:r>
            <a:r>
              <a:rPr lang="en-US" dirty="0"/>
              <a:t>! </a:t>
            </a:r>
            <a:endParaRPr lang="en-US" dirty="0">
              <a:effectLst/>
            </a:endParaRPr>
          </a:p>
        </p:txBody>
      </p:sp>
    </p:spTree>
    <p:extLst>
      <p:ext uri="{BB962C8B-B14F-4D97-AF65-F5344CB8AC3E}">
        <p14:creationId xmlns:p14="http://schemas.microsoft.com/office/powerpoint/2010/main" val="27125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across multiple variables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If only one variable has missing entries, life is easy. But what if all the predictor variables have a little bit of missingness (with some observations having multiple entries missing)? How can we handle that? </a:t>
            </a:r>
          </a:p>
          <a:p>
            <a:endParaRPr lang="en-US" sz="900" dirty="0"/>
          </a:p>
          <a:p>
            <a:r>
              <a:rPr lang="en-US" dirty="0"/>
              <a:t>It’s an iterative process. Impute </a:t>
            </a:r>
            <a:r>
              <a:rPr lang="en-US" i="1" dirty="0"/>
              <a:t>X</a:t>
            </a:r>
            <a:r>
              <a:rPr lang="en-US" baseline="-25000" dirty="0"/>
              <a:t>1</a:t>
            </a:r>
            <a:r>
              <a:rPr lang="en-US" dirty="0"/>
              <a:t> based on </a:t>
            </a:r>
            <a:r>
              <a:rPr lang="en-US" i="1" dirty="0"/>
              <a:t>X</a:t>
            </a:r>
            <a:r>
              <a:rPr lang="en-US" baseline="-25000" dirty="0"/>
              <a:t>2</a:t>
            </a:r>
            <a:r>
              <a:rPr lang="en-US" dirty="0"/>
              <a:t>, ..., </a:t>
            </a:r>
            <a:r>
              <a:rPr lang="en-US" i="1" dirty="0" err="1"/>
              <a:t>X</a:t>
            </a:r>
            <a:r>
              <a:rPr lang="en-US" i="1" baseline="-25000" dirty="0" err="1"/>
              <a:t>p</a:t>
            </a:r>
            <a:r>
              <a:rPr lang="en-US" dirty="0"/>
              <a:t>. Then impute </a:t>
            </a:r>
            <a:r>
              <a:rPr lang="en-US" i="1" dirty="0"/>
              <a:t>X</a:t>
            </a:r>
            <a:r>
              <a:rPr lang="en-US" baseline="-25000" dirty="0"/>
              <a:t>2</a:t>
            </a:r>
            <a:r>
              <a:rPr lang="en-US" dirty="0"/>
              <a:t> based on </a:t>
            </a:r>
            <a:r>
              <a:rPr lang="en-US" i="1" dirty="0"/>
              <a:t>X</a:t>
            </a:r>
            <a:r>
              <a:rPr lang="en-US" baseline="-25000" dirty="0"/>
              <a:t>1</a:t>
            </a:r>
            <a:r>
              <a:rPr lang="en-US" dirty="0"/>
              <a:t> and </a:t>
            </a:r>
            <a:r>
              <a:rPr lang="en-US" i="1" dirty="0"/>
              <a:t>X</a:t>
            </a:r>
            <a:r>
              <a:rPr lang="en-US" baseline="-25000" dirty="0"/>
              <a:t>3</a:t>
            </a:r>
            <a:r>
              <a:rPr lang="en-US" dirty="0"/>
              <a:t>, ..., </a:t>
            </a:r>
            <a:r>
              <a:rPr lang="en-US" i="1" dirty="0" err="1"/>
              <a:t>X</a:t>
            </a:r>
            <a:r>
              <a:rPr lang="en-US" i="1" baseline="-25000" dirty="0" err="1"/>
              <a:t>p</a:t>
            </a:r>
            <a:r>
              <a:rPr lang="en-US" dirty="0"/>
              <a:t>. And continue down the line. </a:t>
            </a:r>
          </a:p>
          <a:p>
            <a:endParaRPr lang="en-US" sz="900" dirty="0"/>
          </a:p>
          <a:p>
            <a:r>
              <a:rPr lang="en-US" dirty="0"/>
              <a:t>Any issues? Yes, not all of the missing values may be imputed with just one ’run’ through the data set. So you will have to repeat these ’runs’ until you have a completely filled in data set. </a:t>
            </a:r>
            <a:endParaRPr lang="en-US" dirty="0">
              <a:effectLst/>
            </a:endParaRPr>
          </a:p>
        </p:txBody>
      </p:sp>
    </p:spTree>
    <p:extLst>
      <p:ext uri="{BB962C8B-B14F-4D97-AF65-F5344CB8AC3E}">
        <p14:creationId xmlns:p14="http://schemas.microsoft.com/office/powerpoint/2010/main" val="202121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Multiple imputation: beyond this class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600" dirty="0"/>
                  <a:t>What is an issue with treating your now ‘complete’ data set (a mixture of actually observed values and imputed values) as simply all observed values? </a:t>
                </a:r>
              </a:p>
              <a:p>
                <a:r>
                  <a:rPr lang="en-US" sz="2600" dirty="0"/>
                  <a:t>Any inferences or predictions carried out will be tuned and potentially overfit to the random entries imputed for the missing entries. How can we prevent this phenomenon? </a:t>
                </a:r>
              </a:p>
              <a:p>
                <a:r>
                  <a:rPr lang="en-US" sz="2600" dirty="0"/>
                  <a:t>By performing </a:t>
                </a:r>
                <a:r>
                  <a:rPr lang="en-US" sz="2600" b="1" dirty="0"/>
                  <a:t>multiple imputation</a:t>
                </a:r>
                <a:r>
                  <a:rPr lang="en-US" sz="2600" dirty="0"/>
                  <a:t>: rerun the imputation algorithm many times, refit the model on the response many times (one time each), and then ’average’ the predictions or estimates of </a:t>
                </a:r>
                <a14:m>
                  <m:oMath xmlns:m="http://schemas.openxmlformats.org/officeDocument/2006/math">
                    <m:r>
                      <a:rPr lang="en-US" sz="2400" i="1">
                        <a:latin typeface="Cambria Math" panose="02040503050406030204" pitchFamily="18" charset="0"/>
                      </a:rPr>
                      <m:t>𝛽</m:t>
                    </m:r>
                  </m:oMath>
                </a14:m>
                <a:r>
                  <a:rPr lang="el-GR" sz="2600" dirty="0"/>
                  <a:t> </a:t>
                </a:r>
                <a:r>
                  <a:rPr lang="en-US" sz="2600" dirty="0"/>
                  <a:t>coefficients to perform inferences (also incorporating the uncertainty involved). </a:t>
                </a:r>
              </a:p>
              <a:p>
                <a:r>
                  <a:rPr lang="en-US" sz="2600" dirty="0"/>
                  <a:t>Note: this is beyond what we would expect in this class. But it generally a good thing to be aware of. </a:t>
                </a:r>
                <a:endParaRPr lang="en-US" sz="2600"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983" t="-943"/>
                </a:stretch>
              </a:blipFill>
            </p:spPr>
            <p:txBody>
              <a:bodyPr/>
              <a:lstStyle/>
              <a:p>
                <a:r>
                  <a:rPr lang="en-US">
                    <a:noFill/>
                  </a:rPr>
                  <a:t> </a:t>
                </a:r>
              </a:p>
            </p:txBody>
          </p:sp>
        </mc:Fallback>
      </mc:AlternateContent>
    </p:spTree>
    <p:extLst>
      <p:ext uri="{BB962C8B-B14F-4D97-AF65-F5344CB8AC3E}">
        <p14:creationId xmlns:p14="http://schemas.microsoft.com/office/powerpoint/2010/main" val="37899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for Classification</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can we modify the </a:t>
            </a:r>
            <a:r>
              <a:rPr lang="en-US" i="1" dirty="0"/>
              <a:t>k</a:t>
            </a:r>
            <a:r>
              <a:rPr lang="en-US" dirty="0"/>
              <a:t>-NN approach for classification? </a:t>
            </a:r>
          </a:p>
          <a:p>
            <a:endParaRPr lang="en-US" sz="1200" dirty="0"/>
          </a:p>
          <a:p>
            <a:r>
              <a:rPr lang="en-US" dirty="0"/>
              <a:t>The approach here is the same as for </a:t>
            </a:r>
            <a:r>
              <a:rPr lang="en-US" i="1" dirty="0"/>
              <a:t>k</a:t>
            </a:r>
            <a:r>
              <a:rPr lang="en-US" dirty="0"/>
              <a:t>-NN regression: use the other available observations that are most similar to the observation we are trying to predict (classify into a group) based on the predictors at hand. </a:t>
            </a:r>
          </a:p>
          <a:p>
            <a:endParaRPr lang="en-US" sz="1200" dirty="0"/>
          </a:p>
          <a:p>
            <a:r>
              <a:rPr lang="en-US" dirty="0"/>
              <a:t>How do we classify which category a specific observation should be in based on its nearest neighbors? </a:t>
            </a:r>
          </a:p>
          <a:p>
            <a:endParaRPr lang="en-US" sz="1200" dirty="0"/>
          </a:p>
          <a:p>
            <a:r>
              <a:rPr lang="en-US" dirty="0"/>
              <a:t>The category that shows up the most among the nearest neighbors. </a:t>
            </a:r>
            <a:endParaRPr lang="en-US" dirty="0">
              <a:effectLst/>
            </a:endParaRPr>
          </a:p>
        </p:txBody>
      </p:sp>
    </p:spTree>
    <p:extLst>
      <p:ext uri="{BB962C8B-B14F-4D97-AF65-F5344CB8AC3E}">
        <p14:creationId xmlns:p14="http://schemas.microsoft.com/office/powerpoint/2010/main" val="276911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for Classification: formal definition </a:t>
            </a:r>
            <a:br>
              <a:rPr lang="en-US" dirty="0"/>
            </a:b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 </a:t>
                </a:r>
                <a:r>
                  <a:rPr lang="en-US" i="1" dirty="0"/>
                  <a:t>k</a:t>
                </a:r>
                <a:r>
                  <a:rPr lang="en-US" dirty="0"/>
                  <a:t>-NN classifier first identifies the </a:t>
                </a:r>
                <a:r>
                  <a:rPr lang="en-US" i="1" dirty="0"/>
                  <a:t>k</a:t>
                </a:r>
                <a:r>
                  <a:rPr lang="en-US" dirty="0"/>
                  <a:t> points in the training data that are closest to </a:t>
                </a:r>
                <a:r>
                  <a:rPr lang="en-US" i="1" dirty="0"/>
                  <a:t>x</a:t>
                </a:r>
                <a:r>
                  <a:rPr lang="en-US" baseline="-25000" dirty="0"/>
                  <a:t>0</a:t>
                </a:r>
                <a:r>
                  <a:rPr lang="en-US" dirty="0"/>
                  <a:t>, represented by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0</m:t>
                        </m:r>
                      </m:sub>
                    </m:sSub>
                  </m:oMath>
                </a14:m>
                <a:r>
                  <a:rPr lang="en-US" dirty="0"/>
                  <a:t>. It then estimates the conditional probability for class </a:t>
                </a:r>
                <a:r>
                  <a:rPr lang="en-US" i="1" dirty="0"/>
                  <a:t>j</a:t>
                </a:r>
                <a:r>
                  <a:rPr lang="en-US" dirty="0"/>
                  <a:t> as the fraction of points in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i="1">
                            <a:latin typeface="Cambria Math" panose="02040503050406030204" pitchFamily="18" charset="0"/>
                            <a:ea typeface="Cambria Math" panose="02040503050406030204" pitchFamily="18" charset="0"/>
                          </a:rPr>
                          <m:t>0</m:t>
                        </m:r>
                      </m:sub>
                    </m:sSub>
                  </m:oMath>
                </a14:m>
                <a:r>
                  <a:rPr lang="en-US" dirty="0"/>
                  <a:t> whose response values equal </a:t>
                </a:r>
                <a:r>
                  <a:rPr lang="en-US" i="1" dirty="0"/>
                  <a:t>j</a:t>
                </a:r>
                <a:r>
                  <a:rPr lang="en-US" dirty="0"/>
                  <a:t>: </a:t>
                </a:r>
              </a:p>
              <a:p>
                <a:endParaRPr lang="en-US" dirty="0"/>
              </a:p>
              <a:p>
                <a:endParaRPr lang="en-US" dirty="0"/>
              </a:p>
              <a:p>
                <a:endParaRPr lang="en-US" dirty="0"/>
              </a:p>
              <a:p>
                <a:r>
                  <a:rPr lang="en-US" dirty="0"/>
                  <a:t>Then, the </a:t>
                </a:r>
                <a:r>
                  <a:rPr lang="en-US" i="1" dirty="0"/>
                  <a:t>k</a:t>
                </a:r>
                <a:r>
                  <a:rPr lang="en-US" dirty="0"/>
                  <a:t>-NN classifier applies Bayes rule and classifies the test observation, </a:t>
                </a:r>
                <a:r>
                  <a:rPr lang="en-US" i="1" dirty="0"/>
                  <a:t>x</a:t>
                </a:r>
                <a:r>
                  <a:rPr lang="en-US" baseline="-25000" dirty="0"/>
                  <a:t>0</a:t>
                </a:r>
                <a:r>
                  <a:rPr lang="en-US" dirty="0"/>
                  <a:t>, to the class with largest estimated probability. </a:t>
                </a:r>
                <a:endParaRPr lang="en-US"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55E73B4-D7EC-2B49-8AE9-01DB526CE567}"/>
                  </a:ext>
                </a:extLst>
              </p:cNvPr>
              <p:cNvSpPr txBox="1"/>
              <p:nvPr/>
            </p:nvSpPr>
            <p:spPr>
              <a:xfrm>
                <a:off x="3505339" y="3128034"/>
                <a:ext cx="4983159" cy="1020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𝑌</m:t>
                          </m:r>
                          <m:r>
                            <a:rPr lang="en-US" sz="2600" b="0" i="1" smtClean="0">
                              <a:latin typeface="Cambria Math" panose="02040503050406030204" pitchFamily="18" charset="0"/>
                            </a:rPr>
                            <m:t>=</m:t>
                          </m:r>
                          <m:r>
                            <a:rPr lang="en-US" sz="2600" b="0" i="1" smtClean="0">
                              <a:latin typeface="Cambria Math" panose="02040503050406030204" pitchFamily="18" charset="0"/>
                            </a:rPr>
                            <m:t>𝑗</m:t>
                          </m:r>
                        </m:e>
                        <m:e>
                          <m:r>
                            <a:rPr lang="en-US" sz="2600" b="0" i="1" smtClean="0">
                              <a:latin typeface="Cambria Math" panose="02040503050406030204" pitchFamily="18" charset="0"/>
                            </a:rPr>
                            <m:t>𝑋</m:t>
                          </m:r>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0</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1</m:t>
                          </m:r>
                        </m:num>
                        <m:den>
                          <m:r>
                            <a:rPr lang="en-US" sz="2600" b="0" i="1" smtClean="0">
                              <a:latin typeface="Cambria Math" panose="02040503050406030204" pitchFamily="18" charset="0"/>
                            </a:rPr>
                            <m:t>𝑘</m:t>
                          </m:r>
                        </m:den>
                      </m:f>
                      <m:nary>
                        <m:naryPr>
                          <m:chr m:val="∑"/>
                          <m:supHide m:val="on"/>
                          <m:ctrlPr>
                            <a:rPr lang="en-US" sz="2600" b="0" i="1" smtClean="0">
                              <a:latin typeface="Cambria Math" panose="02040503050406030204" pitchFamily="18" charset="0"/>
                            </a:rPr>
                          </m:ctrlPr>
                        </m:naryPr>
                        <m:sub>
                          <m:r>
                            <m:rPr>
                              <m:brk m:alnAt="7"/>
                            </m:rPr>
                            <a:rPr lang="en-US" sz="2600" b="0" i="1" smtClean="0">
                              <a:latin typeface="Cambria Math" panose="02040503050406030204" pitchFamily="18" charset="0"/>
                            </a:rPr>
                            <m:t>𝑖</m:t>
                          </m:r>
                          <m:sSub>
                            <m:sSubPr>
                              <m:ctrlPr>
                                <a:rPr lang="en-US" sz="2600" i="1">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𝒩</m:t>
                              </m:r>
                            </m:e>
                            <m:sub>
                              <m:r>
                                <a:rPr lang="en-US" sz="2600" i="1">
                                  <a:latin typeface="Cambria Math" panose="02040503050406030204" pitchFamily="18" charset="0"/>
                                  <a:ea typeface="Cambria Math" panose="02040503050406030204" pitchFamily="18" charset="0"/>
                                </a:rPr>
                                <m:t>0</m:t>
                              </m:r>
                            </m:sub>
                          </m:sSub>
                        </m:sub>
                        <m:sup/>
                        <m:e>
                          <m:r>
                            <a:rPr lang="en-US" sz="2600" b="0" i="1" smtClean="0">
                              <a:latin typeface="Cambria Math" panose="02040503050406030204" pitchFamily="18" charset="0"/>
                            </a:rPr>
                            <m:t>𝐼</m:t>
                          </m:r>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r>
                            <a:rPr lang="en-US" sz="2600" b="0" i="1" smtClean="0">
                              <a:latin typeface="Cambria Math" panose="02040503050406030204" pitchFamily="18" charset="0"/>
                            </a:rPr>
                            <m:t>𝑗</m:t>
                          </m:r>
                          <m:r>
                            <a:rPr lang="en-US" sz="2600" b="0" i="1" smtClean="0">
                              <a:latin typeface="Cambria Math" panose="02040503050406030204" pitchFamily="18" charset="0"/>
                            </a:rPr>
                            <m:t>)</m:t>
                          </m:r>
                        </m:e>
                      </m:nary>
                    </m:oMath>
                  </m:oMathPara>
                </a14:m>
                <a:endParaRPr lang="en-US" sz="2600" dirty="0"/>
              </a:p>
            </p:txBody>
          </p:sp>
        </mc:Choice>
        <mc:Fallback xmlns="">
          <p:sp>
            <p:nvSpPr>
              <p:cNvPr id="5" name="TextBox 4">
                <a:extLst>
                  <a:ext uri="{FF2B5EF4-FFF2-40B4-BE49-F238E27FC236}">
                    <a16:creationId xmlns:a16="http://schemas.microsoft.com/office/drawing/2014/main" id="{C55E73B4-D7EC-2B49-8AE9-01DB526CE567}"/>
                  </a:ext>
                </a:extLst>
              </p:cNvPr>
              <p:cNvSpPr txBox="1">
                <a:spLocks noRot="1" noChangeAspect="1" noMove="1" noResize="1" noEditPoints="1" noAdjustHandles="1" noChangeArrowheads="1" noChangeShapeType="1" noTextEdit="1"/>
              </p:cNvSpPr>
              <p:nvPr/>
            </p:nvSpPr>
            <p:spPr>
              <a:xfrm>
                <a:off x="3505339" y="3128034"/>
                <a:ext cx="4983159" cy="1020664"/>
              </a:xfrm>
              <a:prstGeom prst="rect">
                <a:avLst/>
              </a:prstGeom>
              <a:blipFill>
                <a:blip r:embed="rId3"/>
                <a:stretch>
                  <a:fillRect l="-1020" t="-139024" r="-1786" b="-187805"/>
                </a:stretch>
              </a:blipFill>
            </p:spPr>
            <p:txBody>
              <a:bodyPr/>
              <a:lstStyle/>
              <a:p>
                <a:r>
                  <a:rPr lang="en-US">
                    <a:noFill/>
                  </a:rPr>
                  <a:t> </a:t>
                </a:r>
              </a:p>
            </p:txBody>
          </p:sp>
        </mc:Fallback>
      </mc:AlternateContent>
    </p:spTree>
    <p:extLst>
      <p:ext uri="{BB962C8B-B14F-4D97-AF65-F5344CB8AC3E}">
        <p14:creationId xmlns:p14="http://schemas.microsoft.com/office/powerpoint/2010/main" val="3027348495"/>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2518</TotalTime>
  <Words>5424</Words>
  <Application>Microsoft Macintosh PowerPoint</Application>
  <PresentationFormat>Widescreen</PresentationFormat>
  <Paragraphs>496</Paragraphs>
  <Slides>77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Calibri</vt:lpstr>
      <vt:lpstr>Cambria Math</vt:lpstr>
      <vt:lpstr>Courier New</vt:lpstr>
      <vt:lpstr>Karla</vt:lpstr>
      <vt:lpstr>GEC_template</vt:lpstr>
      <vt:lpstr>Lecture #7: k-NN Classification, PCA, and Imputation  </vt:lpstr>
      <vt:lpstr>PowerPoint Presentation</vt:lpstr>
      <vt:lpstr>Lecture Outline</vt:lpstr>
      <vt:lpstr>k-Nearest Neighbors  </vt:lpstr>
      <vt:lpstr>Review: Choice of k </vt:lpstr>
      <vt:lpstr>Choice of k matters</vt:lpstr>
      <vt:lpstr>k-NN for Classification</vt:lpstr>
      <vt:lpstr>k-NN for Classification </vt:lpstr>
      <vt:lpstr>k-NN for Classification: formal definition   </vt:lpstr>
      <vt:lpstr>Estimated Probabilities in k-NN Classification</vt:lpstr>
      <vt:lpstr>k-NN for Classification (cont.) </vt:lpstr>
      <vt:lpstr>k-NN with Multiple Predictors </vt:lpstr>
      <vt:lpstr>k-NN with Multiple Predictors (cont.) </vt:lpstr>
      <vt:lpstr>k-NN Classification in Python</vt:lpstr>
      <vt:lpstr>Classification Boundaries in k-NN Classification</vt:lpstr>
      <vt:lpstr>Interaction Terms and Unique Parameterizations</vt:lpstr>
      <vt:lpstr>NYC Taxi vs. Uber</vt:lpstr>
      <vt:lpstr>Interaction Terms: A Review  </vt:lpstr>
      <vt:lpstr>Including Interaction Terms in Models </vt:lpstr>
      <vt:lpstr>How would you parameterize these model?</vt:lpstr>
      <vt:lpstr>How Many Interaction Terms? </vt:lpstr>
      <vt:lpstr>How Many Interaction Terms? </vt:lpstr>
      <vt:lpstr>Big Data and High Dimensionality</vt:lpstr>
      <vt:lpstr>What is ‘Big Data’?</vt:lpstr>
      <vt:lpstr>When n is big</vt:lpstr>
      <vt:lpstr>Keep in mind, big n doesn’t solve everything</vt:lpstr>
      <vt:lpstr>When p is big</vt:lpstr>
      <vt:lpstr>When Does High Dimensionality Occur?</vt:lpstr>
      <vt:lpstr>How Does sklearn handle unidentifiability? </vt:lpstr>
      <vt:lpstr>Perfect Multicollinearity</vt:lpstr>
      <vt:lpstr>A Framework For Dimensionality Reduction</vt:lpstr>
      <vt:lpstr>A Framework For Dimensionality Reduction (cont.)</vt:lpstr>
      <vt:lpstr>You’re Gonna Have a Bad Time…</vt:lpstr>
      <vt:lpstr>Principal Components Analysis (PCA)</vt:lpstr>
      <vt:lpstr>Principal Components Analysis (PCA)</vt:lpstr>
      <vt:lpstr>PCA (cont.)</vt:lpstr>
      <vt:lpstr>The Intuition Behind PCA</vt:lpstr>
      <vt:lpstr>The Intuition Behind PCA (cont.)</vt:lpstr>
      <vt:lpstr>The Math behind PCA</vt:lpstr>
      <vt:lpstr>Implementation of PCA using linear algebra</vt:lpstr>
      <vt:lpstr>PCA example in sklearn</vt:lpstr>
      <vt:lpstr>PCA example in sklearn</vt:lpstr>
      <vt:lpstr>What’s the difference: Standardize vs. Normalize</vt:lpstr>
      <vt:lpstr>When to Standardize vs. Normalize</vt:lpstr>
      <vt:lpstr>PCA for Regression (PCR)</vt:lpstr>
      <vt:lpstr>PCA for Regression (PCR)</vt:lpstr>
      <vt:lpstr>A few notes on using PCA</vt:lpstr>
      <vt:lpstr>Interpreting the Results of PCR</vt:lpstr>
      <vt:lpstr>As more components enter the PCR…</vt:lpstr>
      <vt:lpstr>The same plot with standardized predictors in PCA</vt:lpstr>
      <vt:lpstr>Dealing with Missingness</vt:lpstr>
      <vt:lpstr>What is missing data? k-Nearest Neighbors  </vt:lpstr>
      <vt:lpstr>Naively handling missingness</vt:lpstr>
      <vt:lpstr>Missingness Indicator Variable</vt:lpstr>
      <vt:lpstr>Why use a Missingness Indicator Variable?</vt:lpstr>
      <vt:lpstr>Types of Missingness</vt:lpstr>
      <vt:lpstr>Sources of Missingness</vt:lpstr>
      <vt:lpstr>Types of Missingness</vt:lpstr>
      <vt:lpstr>Missing completely at random (MCAR)</vt:lpstr>
      <vt:lpstr>Missing  at random (MAR)</vt:lpstr>
      <vt:lpstr>Missing Not at Random (MNAR)</vt:lpstr>
      <vt:lpstr>What type of missingness is present?</vt:lpstr>
      <vt:lpstr>Imputation Methods</vt:lpstr>
      <vt:lpstr>Handling Missing Data</vt:lpstr>
      <vt:lpstr>Imputation Methods</vt:lpstr>
      <vt:lpstr>Schematic: imputation through modeling </vt:lpstr>
      <vt:lpstr>Schematic: imputation through modeling </vt:lpstr>
      <vt:lpstr>Schematic: imputation through modeling </vt:lpstr>
      <vt:lpstr>Schematic: imputation through modeling </vt:lpstr>
      <vt:lpstr>Schematic: imputation through modeling </vt:lpstr>
      <vt:lpstr>Imputation through modeling with uncertainty </vt:lpstr>
      <vt:lpstr>Imputation through modeling with uncertainty: an illustration </vt:lpstr>
      <vt:lpstr>Imputation through modeling with uncertainty: an illustration </vt:lpstr>
      <vt:lpstr>Imputation through modeling with uncertainty: k-NN regression </vt:lpstr>
      <vt:lpstr>Imputation through modeling with uncertainty: classifiers </vt:lpstr>
      <vt:lpstr>Imputation across multiple variables </vt:lpstr>
      <vt:lpstr>Multiple imputation: beyond this class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170</cp:revision>
  <cp:lastPrinted>2020-07-08T15:45:02Z</cp:lastPrinted>
  <dcterms:created xsi:type="dcterms:W3CDTF">2018-06-24T22:03:35Z</dcterms:created>
  <dcterms:modified xsi:type="dcterms:W3CDTF">2020-07-13T15:56:49Z</dcterms:modified>
</cp:coreProperties>
</file>